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388" r:id="rId11"/>
    <p:sldId id="389" r:id="rId12"/>
    <p:sldId id="390" r:id="rId13"/>
    <p:sldId id="391" r:id="rId14"/>
    <p:sldId id="416" r:id="rId15"/>
    <p:sldId id="417" r:id="rId16"/>
    <p:sldId id="418" r:id="rId17"/>
    <p:sldId id="419" r:id="rId18"/>
    <p:sldId id="421" r:id="rId19"/>
    <p:sldId id="420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5" r:id="rId29"/>
    <p:sldId id="602" r:id="rId30"/>
    <p:sldId id="427" r:id="rId31"/>
    <p:sldId id="428" r:id="rId32"/>
    <p:sldId id="429" r:id="rId33"/>
    <p:sldId id="430" r:id="rId34"/>
    <p:sldId id="394" r:id="rId35"/>
    <p:sldId id="395" r:id="rId36"/>
    <p:sldId id="603" r:id="rId37"/>
    <p:sldId id="392" r:id="rId38"/>
    <p:sldId id="393" r:id="rId39"/>
    <p:sldId id="604" r:id="rId40"/>
    <p:sldId id="396" r:id="rId41"/>
    <p:sldId id="397" r:id="rId42"/>
    <p:sldId id="605" r:id="rId43"/>
    <p:sldId id="398" r:id="rId44"/>
    <p:sldId id="399" r:id="rId45"/>
    <p:sldId id="400" r:id="rId46"/>
    <p:sldId id="606" r:id="rId47"/>
    <p:sldId id="401" r:id="rId48"/>
    <p:sldId id="402" r:id="rId49"/>
    <p:sldId id="403" r:id="rId50"/>
    <p:sldId id="404" r:id="rId51"/>
    <p:sldId id="405" r:id="rId52"/>
    <p:sldId id="406" r:id="rId53"/>
    <p:sldId id="577" r:id="rId54"/>
    <p:sldId id="578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23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626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168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9251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785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8041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419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34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241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798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414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E27C0-3292-4F8F-AED7-7E7836CC8FB9}" type="datetimeFigureOut">
              <a:rPr kumimoji="1" lang="ja-JP" altLang="en-US" smtClean="0"/>
              <a:t>2023/7/26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F4D70-EB94-48F2-8C14-CE032E34BE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01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 bwMode="auto">
          <a:xfrm>
            <a:off x="0" y="637305"/>
            <a:ext cx="9144000" cy="535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algn="ctr" defTabSz="844083" eaLnBrk="0" hangingPunct="0">
              <a:defRPr/>
            </a:pPr>
            <a:r>
              <a:rPr lang="ja-JP" altLang="en-US" sz="5539" b="1" kern="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会計セミナー</a:t>
            </a:r>
            <a:endParaRPr lang="ja-JP" altLang="en-US" sz="3323" kern="0" dirty="0">
              <a:latin typeface="HGP創英角ｺﾞｼｯｸUB" pitchFamily="50" charset="-128"/>
              <a:ea typeface="HGP創英角ｺﾞｼｯｸUB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5969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490" y="3005442"/>
            <a:ext cx="8028384" cy="847115"/>
          </a:xfrm>
        </p:spPr>
        <p:txBody>
          <a:bodyPr/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２．見積書</a:t>
            </a:r>
          </a:p>
        </p:txBody>
      </p:sp>
    </p:spTree>
    <p:extLst>
      <p:ext uri="{BB962C8B-B14F-4D97-AF65-F5344CB8AC3E}">
        <p14:creationId xmlns:p14="http://schemas.microsoft.com/office/powerpoint/2010/main" val="3179568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50679" y="1507697"/>
            <a:ext cx="6125395" cy="111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原則として</a:t>
            </a: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法人</a:t>
            </a:r>
            <a:endParaRPr lang="en-US" altLang="ja-JP" sz="3323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（株式会社、ＮＰＯ法人等）に限定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50678" y="3628579"/>
            <a:ext cx="5747086" cy="111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講師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については</a:t>
            </a: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個人取引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もＯＫ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ただし</a:t>
            </a: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源泉徴収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が必要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80313" y="404457"/>
            <a:ext cx="8028384" cy="75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取引について</a:t>
            </a:r>
          </a:p>
        </p:txBody>
      </p:sp>
      <p:sp>
        <p:nvSpPr>
          <p:cNvPr id="5" name="山形 4"/>
          <p:cNvSpPr/>
          <p:nvPr/>
        </p:nvSpPr>
        <p:spPr>
          <a:xfrm>
            <a:off x="1185841" y="3773862"/>
            <a:ext cx="377994" cy="855743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山形 5"/>
          <p:cNvSpPr/>
          <p:nvPr/>
        </p:nvSpPr>
        <p:spPr>
          <a:xfrm>
            <a:off x="1185840" y="1644746"/>
            <a:ext cx="377994" cy="855743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35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688709" y="1624527"/>
            <a:ext cx="5565947" cy="111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全ての費用支出について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原則</a:t>
            </a: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見積書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の取得が必要です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88709" y="3707465"/>
            <a:ext cx="6734536" cy="111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１物品または１企業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３０万円（税抜）以上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は</a:t>
            </a:r>
            <a:r>
              <a:rPr lang="ja-JP" altLang="en-US" sz="3323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相見積</a:t>
            </a:r>
            <a:r>
              <a:rPr lang="ja-JP" altLang="en-US" sz="3323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が必要</a:t>
            </a:r>
            <a:endParaRPr lang="en-US" altLang="ja-JP" sz="3323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407234" y="656638"/>
            <a:ext cx="8028384" cy="4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予算がある場合</a:t>
            </a:r>
          </a:p>
        </p:txBody>
      </p:sp>
      <p:sp>
        <p:nvSpPr>
          <p:cNvPr id="5" name="山形 4"/>
          <p:cNvSpPr/>
          <p:nvPr/>
        </p:nvSpPr>
        <p:spPr>
          <a:xfrm>
            <a:off x="1135159" y="1769709"/>
            <a:ext cx="377994" cy="855743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山形 5"/>
          <p:cNvSpPr/>
          <p:nvPr/>
        </p:nvSpPr>
        <p:spPr>
          <a:xfrm>
            <a:off x="1135159" y="3833591"/>
            <a:ext cx="377994" cy="855743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951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384458" y="1036119"/>
            <a:ext cx="8640960" cy="236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954" dirty="0">
                <a:latin typeface="HGP創英角ｺﾞｼｯｸUB" pitchFamily="50" charset="-128"/>
                <a:ea typeface="HGP創英角ｺﾞｼｯｸUB" pitchFamily="50" charset="-128"/>
              </a:rPr>
              <a:t>①　見積書が必要でない場合：</a:t>
            </a:r>
            <a:endParaRPr lang="en-US" altLang="ja-JP" sz="2954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954" dirty="0">
                <a:latin typeface="HGP創英角ｺﾞｼｯｸUB" pitchFamily="50" charset="-128"/>
                <a:ea typeface="HGP創英角ｺﾞｼｯｸUB" pitchFamily="50" charset="-128"/>
              </a:rPr>
              <a:t>　　　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公共施設を利用する場合の会場費</a:t>
            </a:r>
            <a:endParaRPr lang="en-US" altLang="ja-JP" sz="2954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954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　　　郵便料・交通費</a:t>
            </a:r>
            <a:endParaRPr lang="en-US" altLang="ja-JP" sz="2954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954" dirty="0">
                <a:latin typeface="HGP創英角ｺﾞｼｯｸUB" pitchFamily="50" charset="-128"/>
                <a:ea typeface="HGP創英角ｺﾞｼｯｸUB" pitchFamily="50" charset="-128"/>
              </a:rPr>
              <a:t>　　＊但し、ホームページ等の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価格表をＰＤＦ化</a:t>
            </a:r>
            <a:r>
              <a:rPr lang="ja-JP" altLang="en-US" sz="2954" dirty="0">
                <a:latin typeface="HGP創英角ｺﾞｼｯｸUB" pitchFamily="50" charset="-128"/>
                <a:ea typeface="HGP創英角ｺﾞｼｯｸUB" pitchFamily="50" charset="-128"/>
              </a:rPr>
              <a:t>し、</a:t>
            </a:r>
            <a:endParaRPr lang="en-US" altLang="ja-JP" sz="2954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954" dirty="0">
                <a:latin typeface="HGP創英角ｺﾞｼｯｸUB" pitchFamily="50" charset="-128"/>
                <a:ea typeface="HGP創英角ｺﾞｼｯｸUB" pitchFamily="50" charset="-128"/>
              </a:rPr>
              <a:t>　　　見積書として各様式に添付すること。</a:t>
            </a:r>
            <a:endParaRPr lang="en-US" altLang="ja-JP" sz="2954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84458" y="3675011"/>
            <a:ext cx="8441553" cy="1910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審議対象資料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　　予算がかかるもの（作成物）については、原則、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　　　どのようなものかが分かる資料（写真）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　　　選定理由等説明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が必要です。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97642" y="537618"/>
            <a:ext cx="8028384" cy="4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予算がある場合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3581290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23528" y="271726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相見積が必要な場合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23528" y="1122968"/>
            <a:ext cx="8693073" cy="159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①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１社あての支払いが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３０万円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（税抜）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以上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、または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②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１物品の購入金額が３０万円以上になる場合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→　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原則相見積が必要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endParaRPr lang="en-US" altLang="ja-JP" sz="2954" b="1" kern="0" dirty="0"/>
          </a:p>
          <a:p>
            <a:pPr marL="0" indent="0">
              <a:buNone/>
              <a:defRPr/>
            </a:pPr>
            <a:endParaRPr lang="en-US" altLang="ja-JP" sz="2954" b="1" kern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b="1" kern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①講師や会場で、代えがきかない場合</a:t>
            </a:r>
            <a:endParaRPr lang="en-US" altLang="ja-JP" sz="2954" b="1" kern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b="1" kern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→　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選定理由が確実であることを条件に相見積不要</a:t>
            </a:r>
            <a:endParaRPr lang="en-US" altLang="ja-JP" sz="2954" b="1" kern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b="1" kern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②その他特別な理由で相見積の取得が困難な場合</a:t>
            </a:r>
            <a:endParaRPr lang="en-US" altLang="ja-JP" sz="2954" b="1" kern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b="1" kern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→　相見積の取得が困難である理由書を添付する。</a:t>
            </a:r>
            <a:r>
              <a:rPr lang="ja-JP" altLang="en-US" sz="2954" dirty="0"/>
              <a:t>　</a:t>
            </a:r>
            <a:endParaRPr lang="en-US" altLang="ja-JP" sz="2954" dirty="0">
              <a:solidFill>
                <a:srgbClr val="FF0000"/>
              </a:solidFill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xmlns="" id="{5B021051-64E0-4076-98CF-36CB7D3BB4E1}"/>
              </a:ext>
            </a:extLst>
          </p:cNvPr>
          <p:cNvSpPr txBox="1">
            <a:spLocks/>
          </p:cNvSpPr>
          <p:nvPr/>
        </p:nvSpPr>
        <p:spPr bwMode="auto">
          <a:xfrm>
            <a:off x="323528" y="2930483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相見積の添付が不要な場合</a:t>
            </a:r>
          </a:p>
        </p:txBody>
      </p:sp>
    </p:spTree>
    <p:extLst>
      <p:ext uri="{BB962C8B-B14F-4D97-AF65-F5344CB8AC3E}">
        <p14:creationId xmlns:p14="http://schemas.microsoft.com/office/powerpoint/2010/main" val="4181532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411647" y="548680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相見積について</a:t>
            </a:r>
            <a:endParaRPr lang="en-US" altLang="ja-JP" sz="2954" kern="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（１社に３０万円以上支払う場合）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91611" y="2404302"/>
            <a:ext cx="8560777" cy="24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例：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Ａ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社から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チラシ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１０万円と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映像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２５万円の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見積書を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２つを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取得した場合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endParaRPr lang="ja-JP" altLang="ja-JP" sz="2954" dirty="0"/>
          </a:p>
          <a:p>
            <a:pPr marL="0" indent="0">
              <a:buNone/>
              <a:defRPr/>
            </a:pPr>
            <a:r>
              <a:rPr lang="ja-JP" altLang="en-US" sz="2954" dirty="0"/>
              <a:t>　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→　Ａ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社への支払い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合計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が３０万円以上とな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る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ので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</a:t>
            </a:r>
            <a: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/>
            </a:r>
            <a:b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</a:b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チラシ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１０万円と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映像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２５万円の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それぞれに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つい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て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相見積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が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必要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。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7959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80313" y="271726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相見積について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48055" y="1051389"/>
            <a:ext cx="8560777" cy="4177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相見積の注意点：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・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２社以上の見積においては、その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明細項目が同じ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になっていること。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・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相見積企業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（どちらか一方の企業）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には、公平性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の観点から</a:t>
            </a:r>
            <a:r>
              <a:rPr lang="ja-JP" altLang="ja-JP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青年会議所メンバー以外の会社を選定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</a:t>
            </a:r>
            <a:r>
              <a:rPr lang="ja-JP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するように配慮する。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・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採用企業のＺ字型構造は不可。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marL="0" indent="0">
              <a:buNone/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採用Ａ社の相見積企業がＢ社</a:t>
            </a:r>
            <a: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/>
            </a:r>
            <a:b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</a:b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採用Ｂ社の相見積企業がＣ社</a:t>
            </a:r>
            <a: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/>
            </a:r>
            <a:b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</a:b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採用Ｃ社の相見積企業がＡ社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7950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7"/>
          <a:stretch/>
        </p:blipFill>
        <p:spPr>
          <a:xfrm>
            <a:off x="499368" y="1062811"/>
            <a:ext cx="3806757" cy="503734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3"/>
          <a:stretch/>
        </p:blipFill>
        <p:spPr>
          <a:xfrm>
            <a:off x="4904345" y="1028092"/>
            <a:ext cx="3831319" cy="5209220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944879" y="2791003"/>
            <a:ext cx="2904334" cy="5317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5170220" y="2591596"/>
            <a:ext cx="3176153" cy="8640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左右矢印 5"/>
          <p:cNvSpPr/>
          <p:nvPr/>
        </p:nvSpPr>
        <p:spPr>
          <a:xfrm>
            <a:off x="3980232" y="2937831"/>
            <a:ext cx="1096737" cy="265876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 txBox="1">
            <a:spLocks/>
          </p:cNvSpPr>
          <p:nvPr/>
        </p:nvSpPr>
        <p:spPr bwMode="auto">
          <a:xfrm>
            <a:off x="1650916" y="905491"/>
            <a:ext cx="1861130" cy="71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800" dirty="0">
                <a:latin typeface="HGS創英角ｺﾞｼｯｸUB" pitchFamily="50" charset="-128"/>
                <a:ea typeface="HGS創英角ｺﾞｼｯｸUB" pitchFamily="50" charset="-128"/>
              </a:rPr>
              <a:t>採用見積</a:t>
            </a:r>
          </a:p>
        </p:txBody>
      </p:sp>
      <p:sp>
        <p:nvSpPr>
          <p:cNvPr id="8" name="タイトル 1"/>
          <p:cNvSpPr txBox="1">
            <a:spLocks/>
          </p:cNvSpPr>
          <p:nvPr/>
        </p:nvSpPr>
        <p:spPr bwMode="auto">
          <a:xfrm>
            <a:off x="6160076" y="905491"/>
            <a:ext cx="1196441" cy="71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800" dirty="0">
                <a:latin typeface="HGS創英角ｺﾞｼｯｸUB" pitchFamily="50" charset="-128"/>
                <a:ea typeface="HGS創英角ｺﾞｼｯｸUB" pitchFamily="50" charset="-128"/>
              </a:rPr>
              <a:t>相見積</a:t>
            </a:r>
          </a:p>
        </p:txBody>
      </p:sp>
      <p:sp>
        <p:nvSpPr>
          <p:cNvPr id="9" name="タイトル 1"/>
          <p:cNvSpPr txBox="1">
            <a:spLocks/>
          </p:cNvSpPr>
          <p:nvPr/>
        </p:nvSpPr>
        <p:spPr bwMode="auto">
          <a:xfrm>
            <a:off x="4104270" y="3253804"/>
            <a:ext cx="1196441" cy="71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8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明細</a:t>
            </a:r>
            <a:endParaRPr lang="en-US" altLang="ja-JP" sz="2585" kern="800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r>
              <a:rPr lang="ja-JP" altLang="en-US" sz="2585" kern="8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一致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710871" y="4751873"/>
            <a:ext cx="393619" cy="996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 rot="10800000">
            <a:off x="3186164" y="4683882"/>
            <a:ext cx="199407" cy="19940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/>
          <p:cNvSpPr txBox="1">
            <a:spLocks/>
          </p:cNvSpPr>
          <p:nvPr/>
        </p:nvSpPr>
        <p:spPr bwMode="auto">
          <a:xfrm>
            <a:off x="3385571" y="4458612"/>
            <a:ext cx="2824929" cy="55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8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税抜３０万円以上</a:t>
            </a:r>
          </a:p>
        </p:txBody>
      </p:sp>
    </p:spTree>
    <p:extLst>
      <p:ext uri="{BB962C8B-B14F-4D97-AF65-F5344CB8AC3E}">
        <p14:creationId xmlns:p14="http://schemas.microsoft.com/office/powerpoint/2010/main" val="2119507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8"/>
          <p:cNvSpPr txBox="1">
            <a:spLocks noChangeArrowheads="1"/>
          </p:cNvSpPr>
          <p:nvPr/>
        </p:nvSpPr>
        <p:spPr bwMode="auto">
          <a:xfrm>
            <a:off x="668673" y="1764323"/>
            <a:ext cx="7891462" cy="416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83077">
            <a:spAutoFit/>
          </a:bodyPr>
          <a:lstStyle/>
          <a:p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・相見積の取得を避けるべき企業</a:t>
            </a:r>
            <a:endParaRPr lang="en-US" altLang="ja-JP" sz="258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831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58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青年会議所現役会員が所属する企業</a:t>
            </a:r>
            <a:endParaRPr lang="en-US" altLang="ja-JP" sz="258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58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青年会議所ＯＢ会員が所属する企業</a:t>
            </a:r>
            <a:endParaRPr lang="en-US" altLang="ja-JP" sz="258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108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（注意）</a:t>
            </a:r>
            <a:endParaRPr lang="en-US" altLang="ja-JP" sz="258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32011"/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やむを得ない理由がある場合は、財政担当者に</a:t>
            </a:r>
            <a:endParaRPr lang="en-US" altLang="ja-JP" sz="258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32011"/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相談するようにしてください。</a:t>
            </a:r>
            <a:endParaRPr lang="en-US" altLang="ja-JP" sz="258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32011">
              <a:spcBef>
                <a:spcPts val="554"/>
              </a:spcBef>
            </a:pPr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悪質なケースの場合は、財政担当者（財特会議）の判断にて上程を取下げてください。</a:t>
            </a:r>
            <a:endParaRPr lang="en-US" altLang="ja-JP" sz="258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108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32011"/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例：委員会メンバーの所属する企業からの見積書取得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3" name="テキスト ボックス 7"/>
          <p:cNvSpPr txBox="1">
            <a:spLocks noChangeArrowheads="1"/>
          </p:cNvSpPr>
          <p:nvPr/>
        </p:nvSpPr>
        <p:spPr bwMode="auto">
          <a:xfrm>
            <a:off x="384458" y="1094547"/>
            <a:ext cx="3906839" cy="54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2954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見積書・請求書について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0" y="479793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見積書</a:t>
            </a:r>
            <a:endParaRPr lang="ja-JP" altLang="en-US" sz="2585" b="1" kern="0" dirty="0">
              <a:solidFill>
                <a:schemeClr val="tx2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3515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17058" y="307251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954" kern="0" dirty="0">
                <a:latin typeface="HGS創英角ｺﾞｼｯｸUB" pitchFamily="50" charset="-128"/>
                <a:ea typeface="HGS創英角ｺﾞｼｯｸUB" pitchFamily="50" charset="-128"/>
              </a:rPr>
              <a:t>相見積について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9057"/>
            <a:ext cx="8532375" cy="2990285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80627" y="2564904"/>
            <a:ext cx="5849265" cy="4217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6122615" y="2299028"/>
            <a:ext cx="2609057" cy="2658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0927" y="4403056"/>
            <a:ext cx="8560777" cy="59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採用企業のＺ字型構造は不可。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045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467544" y="172878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１．会計について</a:t>
            </a:r>
          </a:p>
          <a:p>
            <a:r>
              <a:rPr lang="ja-JP" altLang="en-US" sz="3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２．見積書</a:t>
            </a:r>
            <a:endParaRPr lang="en-US" altLang="ja-JP" sz="320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r>
              <a:rPr lang="ja-JP" altLang="en-US" sz="3200" dirty="0">
                <a:latin typeface="HGS創英角ｺﾞｼｯｸUB" pitchFamily="50" charset="-128"/>
                <a:ea typeface="HGS創英角ｺﾞｼｯｸUB" pitchFamily="50" charset="-128"/>
              </a:rPr>
              <a:t>　３．講師契約</a:t>
            </a:r>
            <a:endParaRPr lang="en-US" altLang="ja-JP" sz="320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r>
              <a:rPr lang="ja-JP" altLang="en-US" sz="3200" dirty="0">
                <a:latin typeface="HGS創英角ｺﾞｼｯｸUB" pitchFamily="50" charset="-128"/>
                <a:ea typeface="HGS創英角ｺﾞｼｯｸUB" pitchFamily="50" charset="-128"/>
              </a:rPr>
              <a:t>　４．会場を借りる場合</a:t>
            </a:r>
            <a:endParaRPr lang="en-US" altLang="ja-JP" sz="320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r>
              <a:rPr lang="ja-JP" altLang="en-US" sz="3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　５．映像作成がある場合</a:t>
            </a:r>
            <a:endParaRPr lang="en-US" altLang="ja-JP" sz="32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  <a:p>
            <a:r>
              <a:rPr lang="ja-JP" altLang="en-US" sz="3200" dirty="0">
                <a:latin typeface="HGS創英角ｺﾞｼｯｸUB" pitchFamily="50" charset="-128"/>
                <a:ea typeface="HGS創英角ｺﾞｼｯｸUB" pitchFamily="50" charset="-128"/>
              </a:rPr>
              <a:t>　６．ポスター・チラシの作成がある場合</a:t>
            </a:r>
            <a:endParaRPr lang="en-US" altLang="ja-JP" sz="320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r>
              <a:rPr lang="ja-JP" altLang="en-US" sz="3200" dirty="0">
                <a:latin typeface="HGS創英角ｺﾞｼｯｸUB" pitchFamily="50" charset="-128"/>
                <a:ea typeface="HGS創英角ｺﾞｼｯｸUB" pitchFamily="50" charset="-128"/>
              </a:rPr>
              <a:t>　７．印刷物・ＨＰ作成がある場合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7807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>
            <a:spLocks noChangeArrowheads="1"/>
          </p:cNvSpPr>
          <p:nvPr/>
        </p:nvSpPr>
        <p:spPr bwMode="gray">
          <a:xfrm>
            <a:off x="185051" y="1634339"/>
            <a:ext cx="2525819" cy="46528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4744641" y="689611"/>
            <a:ext cx="4330417" cy="31600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宛名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＜ブロック協議会＞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「公益社団法人日本青年会議所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東海地区静岡ブロック協議会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２０２３年度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○○○委員会○○○○事業」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※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事業名は物件名に記載でも可</a:t>
            </a: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4904341" y="5216526"/>
            <a:ext cx="3722260" cy="60369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3323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（公社）は不可！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AC0B019A-D22F-4D3C-89EB-A675EF9E61C6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79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>
            <a:spLocks noChangeArrowheads="1"/>
          </p:cNvSpPr>
          <p:nvPr/>
        </p:nvSpPr>
        <p:spPr bwMode="gray">
          <a:xfrm>
            <a:off x="2838244" y="1834318"/>
            <a:ext cx="1800225" cy="99646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4837876" y="1501401"/>
            <a:ext cx="3921666" cy="347973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発行日の記入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がされていること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108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社名</a:t>
            </a:r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住所</a:t>
            </a:r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連絡先</a:t>
            </a:r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業者印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記入・押印されていること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注意：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発行日は審議日よりも前の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日付になります。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・業者印の押印については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電子印鑑</a:t>
            </a:r>
            <a:r>
              <a:rPr lang="en-US" altLang="ja-JP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OK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です（偽装しない事）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solidFill>
                <a:srgbClr val="FF0000"/>
              </a:solidFill>
              <a:highlight>
                <a:srgbClr val="FFFF00"/>
              </a:highlight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正方形/長方形 4"/>
          <p:cNvSpPr>
            <a:spLocks noChangeArrowheads="1"/>
          </p:cNvSpPr>
          <p:nvPr/>
        </p:nvSpPr>
        <p:spPr bwMode="gray">
          <a:xfrm>
            <a:off x="3480975" y="902884"/>
            <a:ext cx="1223963" cy="33264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70DA567E-9E47-44E4-805F-50B3D171F791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14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4704297" y="756520"/>
            <a:ext cx="4254011" cy="501509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受渡期限（納品日）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が入って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いること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有効期限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が入っていること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注意：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受渡期限が審議可決日以後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となっているか確認ください。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・見積書の有効期限は事業実施日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よりも２か月以上先（通常は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en-US" altLang="ja-JP" sz="2215" b="1" u="sng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2024</a:t>
            </a:r>
            <a:r>
              <a:rPr lang="ja-JP" altLang="en-US" sz="2215" b="1" u="sng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年</a:t>
            </a:r>
            <a:r>
              <a:rPr lang="en-US" altLang="ja-JP" sz="2215" b="1" u="sng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12</a:t>
            </a:r>
            <a:r>
              <a:rPr lang="ja-JP" altLang="en-US" sz="2215" b="1" u="sng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月</a:t>
            </a:r>
            <a:r>
              <a:rPr lang="en-US" altLang="ja-JP" sz="2215" b="1" u="sng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31</a:t>
            </a:r>
            <a:r>
              <a:rPr lang="ja-JP" altLang="en-US" sz="2215" b="1" u="sng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日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）です。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但し</a:t>
            </a:r>
            <a:r>
              <a:rPr lang="en-US" altLang="ja-JP" sz="2215" b="1" u="sng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2024</a:t>
            </a:r>
            <a:r>
              <a:rPr lang="ja-JP" altLang="en-US" sz="2215" b="1" u="sng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年</a:t>
            </a:r>
            <a:r>
              <a:rPr lang="en-US" altLang="ja-JP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11</a:t>
            </a:r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月以降の事業</a:t>
            </a:r>
            <a:endParaRPr lang="en-US" altLang="ja-JP" sz="2215" b="1" u="sng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実施日の有効期限については</a:t>
            </a:r>
            <a:endParaRPr lang="en-US" altLang="ja-JP" sz="2215" b="1" u="sng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defRPr/>
            </a:pPr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気を付けてください。</a:t>
            </a:r>
            <a:r>
              <a:rPr lang="en-US" altLang="ja-JP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222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itchFamily="50" charset="-128"/>
              </a:rPr>
              <a:t>※</a:t>
            </a:r>
            <a:r>
              <a:rPr lang="en-US" altLang="ja-JP" sz="222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sz="222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月</a:t>
            </a:r>
            <a:r>
              <a:rPr lang="en-US" altLang="ja-JP" sz="222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31</a:t>
            </a:r>
            <a:r>
              <a:rPr lang="ja-JP" altLang="en-US" sz="222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日に事業終了の場合</a:t>
            </a:r>
            <a:endParaRPr lang="en-US" altLang="ja-JP" sz="222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222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2220" b="1" u="sng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2025</a:t>
            </a:r>
            <a:r>
              <a:rPr lang="ja-JP" altLang="en-US" sz="2220" b="1" u="sng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lang="en-US" altLang="ja-JP" sz="222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222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月末日</a:t>
            </a:r>
            <a:endParaRPr lang="en-US" altLang="ja-JP" sz="2220" b="1" u="sng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4"/>
          <p:cNvSpPr>
            <a:spLocks noChangeArrowheads="1"/>
          </p:cNvSpPr>
          <p:nvPr/>
        </p:nvSpPr>
        <p:spPr bwMode="gray">
          <a:xfrm>
            <a:off x="185051" y="2764311"/>
            <a:ext cx="1528785" cy="531751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xmlns="" id="{E99AD727-19A5-41B9-ADD2-3BA882BECAE4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58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4837876" y="971523"/>
            <a:ext cx="4121074" cy="49211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取引方法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の記載があること。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注意：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振込先には下記の点に注意して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108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①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金融機関名</a:t>
            </a:r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支店名</a:t>
            </a:r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種別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書いてあるか。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738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②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口座番号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が書いてあるか。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738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③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口座名義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が書いてあるか。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※</a:t>
            </a:r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振込口座名に㈲・㈱等の</a:t>
            </a:r>
            <a:endParaRPr lang="en-US" altLang="ja-JP" sz="2215" b="1" u="sng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法人格がない場合、</a:t>
            </a:r>
            <a:endParaRPr lang="en-US" altLang="ja-JP" sz="2215" b="1" u="sng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個人事業主と判断します。</a:t>
            </a:r>
          </a:p>
        </p:txBody>
      </p:sp>
      <p:sp>
        <p:nvSpPr>
          <p:cNvPr id="4" name="正方形/長方形 4"/>
          <p:cNvSpPr>
            <a:spLocks noChangeArrowheads="1"/>
          </p:cNvSpPr>
          <p:nvPr/>
        </p:nvSpPr>
        <p:spPr bwMode="gray">
          <a:xfrm>
            <a:off x="2081625" y="2697842"/>
            <a:ext cx="2490376" cy="593481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xmlns="" id="{9861CD39-D211-4B7A-B973-37BB5F625612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075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4"/>
          <p:cNvSpPr>
            <a:spLocks noChangeArrowheads="1"/>
          </p:cNvSpPr>
          <p:nvPr/>
        </p:nvSpPr>
        <p:spPr bwMode="gray">
          <a:xfrm>
            <a:off x="583865" y="2830780"/>
            <a:ext cx="3786188" cy="1318846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4970326" y="1052736"/>
            <a:ext cx="3988135" cy="51201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内訳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を記載してください。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注意：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一式表記は不可。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内訳が一目で判断できるように、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形状や数量・単価等の内容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の詳細を記入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してもらうこと。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単価・金額は、消費税を</a:t>
            </a:r>
            <a:r>
              <a:rPr lang="ja-JP" altLang="en-US" sz="2215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含ん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ja-JP" altLang="en-US" sz="2215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だ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価格にすると各様式へ記載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しやすくなります。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諸経費は、見積書に記載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しないでください。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振込手数料の負担がどちらか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を必ず記載してもらってください。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/>
          <p:cNvSpPr>
            <a:spLocks noChangeArrowheads="1"/>
          </p:cNvSpPr>
          <p:nvPr/>
        </p:nvSpPr>
        <p:spPr bwMode="gray">
          <a:xfrm>
            <a:off x="249620" y="3362531"/>
            <a:ext cx="4386462" cy="2714694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372E0EF8-AFCA-4908-B957-F88F0A0B164A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374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4960877" y="2307983"/>
            <a:ext cx="3532790" cy="194578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消費税の記載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を確認して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969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税込みの場合は「税込」の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記載、税抜きの場合は消費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税額の明記が必要です。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正方形/長方形 7"/>
          <p:cNvSpPr>
            <a:spLocks noChangeArrowheads="1"/>
          </p:cNvSpPr>
          <p:nvPr/>
        </p:nvSpPr>
        <p:spPr bwMode="gray">
          <a:xfrm>
            <a:off x="185052" y="5157192"/>
            <a:ext cx="4254011" cy="731158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xmlns="" id="{A9FCA60C-EAD4-47AF-9234-7BF18E6A866A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62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1936"/>
            <a:ext cx="3921666" cy="5543444"/>
          </a:xfrm>
          <a:prstGeom prst="rect">
            <a:avLst/>
          </a:prstGeom>
        </p:spPr>
      </p:pic>
      <p:sp>
        <p:nvSpPr>
          <p:cNvPr id="3" name="正方形/長方形 7"/>
          <p:cNvSpPr>
            <a:spLocks noChangeArrowheads="1"/>
          </p:cNvSpPr>
          <p:nvPr/>
        </p:nvSpPr>
        <p:spPr bwMode="gray">
          <a:xfrm>
            <a:off x="323528" y="3645025"/>
            <a:ext cx="3744416" cy="28803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4572000" y="1238229"/>
            <a:ext cx="4104456" cy="31600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・値引き：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ご厚意による値引き、端数が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出ないようにするための値引き等、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であっても、</a:t>
            </a:r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値引きの記載は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認められません。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＊もし、値引きいただける場合には、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値引き分を反映させた単価と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してください。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179512" y="40546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95748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4960877" y="2307983"/>
            <a:ext cx="3532790" cy="281923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チェックポイント①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見積書の発行業者と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振込口座の名義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が一致していること。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※</a:t>
            </a:r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振込口座が個人名義に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なっている場合などあります。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正方形/長方形 7"/>
          <p:cNvSpPr>
            <a:spLocks noChangeArrowheads="1"/>
          </p:cNvSpPr>
          <p:nvPr/>
        </p:nvSpPr>
        <p:spPr bwMode="gray">
          <a:xfrm>
            <a:off x="2051721" y="2753155"/>
            <a:ext cx="1584176" cy="459821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正方形/長方形 7"/>
          <p:cNvSpPr>
            <a:spLocks noChangeArrowheads="1"/>
          </p:cNvSpPr>
          <p:nvPr/>
        </p:nvSpPr>
        <p:spPr bwMode="gray">
          <a:xfrm>
            <a:off x="2889758" y="2044193"/>
            <a:ext cx="1682241" cy="448703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BA42CABA-BECB-43AE-90EF-2A101E9FBE90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606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932" b="1241"/>
          <a:stretch>
            <a:fillRect/>
          </a:stretch>
        </p:blipFill>
        <p:spPr bwMode="auto">
          <a:xfrm>
            <a:off x="185051" y="903181"/>
            <a:ext cx="45192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テキスト ボックス 5"/>
          <p:cNvSpPr txBox="1">
            <a:spLocks noChangeArrowheads="1"/>
          </p:cNvSpPr>
          <p:nvPr/>
        </p:nvSpPr>
        <p:spPr bwMode="auto">
          <a:xfrm>
            <a:off x="5076056" y="916365"/>
            <a:ext cx="3787587" cy="521373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チェックポイント②</a:t>
            </a:r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215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見積の会社は、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15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依頼内容を本業としているか。</a:t>
            </a:r>
            <a:endParaRPr lang="en-US" altLang="ja-JP" sz="2215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例：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見積会社：○○建設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見積内容：チラシ印刷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見積会社：○○印刷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見積内容：宿泊手配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そもそも実在するのか？？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→違和感があったらネット等</a:t>
            </a:r>
            <a:endParaRPr lang="en-US" altLang="ja-JP" sz="2220" b="1" kern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220" b="1" kern="800" dirty="0">
                <a:latin typeface="Meiryo UI" panose="020B0604030504040204" pitchFamily="50" charset="-128"/>
                <a:ea typeface="Meiryo UI" panose="020B0604030504040204" pitchFamily="50" charset="-128"/>
              </a:rPr>
              <a:t>　で会社を検索して確認する。</a:t>
            </a:r>
          </a:p>
          <a:p>
            <a:endParaRPr lang="en-US" altLang="ja-JP" sz="222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正方形/長方形 7"/>
          <p:cNvSpPr>
            <a:spLocks noChangeArrowheads="1"/>
          </p:cNvSpPr>
          <p:nvPr/>
        </p:nvSpPr>
        <p:spPr bwMode="gray">
          <a:xfrm>
            <a:off x="2051721" y="2753155"/>
            <a:ext cx="1584176" cy="459821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正方形/長方形 7"/>
          <p:cNvSpPr>
            <a:spLocks noChangeArrowheads="1"/>
          </p:cNvSpPr>
          <p:nvPr/>
        </p:nvSpPr>
        <p:spPr bwMode="gray">
          <a:xfrm>
            <a:off x="2889758" y="2044193"/>
            <a:ext cx="1682241" cy="448703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185051" y="530034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eiryo UI" pitchFamily="50" charset="-128"/>
              </a:rPr>
              <a:t>見積書</a:t>
            </a:r>
            <a:endParaRPr lang="ja-JP" altLang="en-US" sz="2400" kern="0" dirty="0">
              <a:solidFill>
                <a:schemeClr val="tx2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Meiryo UI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DCF9AD4E-5863-42DF-AFB9-2A6EC21D6D87}"/>
              </a:ext>
            </a:extLst>
          </p:cNvPr>
          <p:cNvSpPr txBox="1"/>
          <p:nvPr/>
        </p:nvSpPr>
        <p:spPr>
          <a:xfrm>
            <a:off x="211520" y="5781063"/>
            <a:ext cx="3474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恐れ入りますが振込手数料はお客様の負担でお願いいたします</a:t>
            </a:r>
            <a:endParaRPr kumimoji="1" lang="ja-JP" altLang="en-US" sz="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068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490" y="3005442"/>
            <a:ext cx="8028384" cy="847115"/>
          </a:xfrm>
        </p:spPr>
        <p:txBody>
          <a:bodyPr>
            <a:normAutofit/>
          </a:bodyPr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３．講師契約</a:t>
            </a:r>
          </a:p>
        </p:txBody>
      </p:sp>
    </p:spTree>
    <p:extLst>
      <p:ext uri="{BB962C8B-B14F-4D97-AF65-F5344CB8AC3E}">
        <p14:creationId xmlns:p14="http://schemas.microsoft.com/office/powerpoint/2010/main" val="1317744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107504" y="2837329"/>
            <a:ext cx="8640960" cy="989092"/>
          </a:xfrm>
        </p:spPr>
        <p:txBody>
          <a:bodyPr/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１．会計について</a:t>
            </a:r>
          </a:p>
        </p:txBody>
      </p:sp>
    </p:spTree>
    <p:extLst>
      <p:ext uri="{BB962C8B-B14F-4D97-AF65-F5344CB8AC3E}">
        <p14:creationId xmlns:p14="http://schemas.microsoft.com/office/powerpoint/2010/main" val="30165852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80313" y="465325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itchFamily="50" charset="-128"/>
                <a:ea typeface="HGS創英角ｺﾞｼｯｸUB" pitchFamily="50" charset="-128"/>
              </a:rPr>
              <a:t>法人契約・個人契約</a:t>
            </a:r>
            <a:endParaRPr lang="ja-JP" altLang="en-US" sz="2400" kern="0" dirty="0">
              <a:solidFill>
                <a:schemeClr val="tx2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3" name="タイトル 1"/>
          <p:cNvSpPr txBox="1">
            <a:spLocks/>
          </p:cNvSpPr>
          <p:nvPr/>
        </p:nvSpPr>
        <p:spPr bwMode="auto">
          <a:xfrm>
            <a:off x="384458" y="2185561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①　法人契約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</a:t>
            </a:r>
            <a:r>
              <a:rPr lang="ja-JP" altLang="en-US" sz="2585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㈱・㈲等の法人格がある会社</a:t>
            </a: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との契約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84458" y="3714346"/>
            <a:ext cx="8550953" cy="77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②　個人契約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</a:t>
            </a:r>
            <a:r>
              <a:rPr lang="ja-JP" altLang="en-US" sz="2585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㈱・㈲等の法人格がない個人・個人事業主</a:t>
            </a: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との契約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＊振込口座名義に㈱・㈲等の法人格がない場合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　原則個人契約となります。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6572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6563" y="898145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3323" dirty="0">
                <a:latin typeface="HGS創英角ｺﾞｼｯｸUB" pitchFamily="50" charset="-128"/>
                <a:ea typeface="HGS創英角ｺﾞｼｯｸUB" pitchFamily="50" charset="-128"/>
              </a:rPr>
              <a:t>　</a:t>
            </a: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個人契約の場合：</a:t>
            </a:r>
            <a:endParaRPr lang="ja-JP" altLang="en-US" sz="2585" kern="0" dirty="0">
              <a:solidFill>
                <a:schemeClr val="tx2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3" name="タイトル 1"/>
          <p:cNvSpPr txBox="1">
            <a:spLocks/>
          </p:cNvSpPr>
          <p:nvPr/>
        </p:nvSpPr>
        <p:spPr bwMode="auto">
          <a:xfrm>
            <a:off x="384458" y="2065834"/>
            <a:ext cx="7843333" cy="44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芸能人等の出演料・講師の謝金・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デザイナーへのデザイン料・通訳・翻訳・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　原稿料・挿絵・写真・作曲　　＊司会者は除く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84458" y="3714346"/>
            <a:ext cx="8308615" cy="77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dirty="0">
                <a:latin typeface="HGS創英角ｺﾞｼｯｸUB" pitchFamily="50" charset="-128"/>
                <a:ea typeface="HGS創英角ｺﾞｼｯｸUB" pitchFamily="50" charset="-128"/>
              </a:rPr>
              <a:t>　</a:t>
            </a:r>
            <a:endParaRPr lang="en-US" altLang="ja-JP" sz="2585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5" name="右矢印 4"/>
          <p:cNvSpPr/>
          <p:nvPr/>
        </p:nvSpPr>
        <p:spPr>
          <a:xfrm>
            <a:off x="849740" y="3106391"/>
            <a:ext cx="664689" cy="66468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1647367" y="3106391"/>
            <a:ext cx="6381017" cy="66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buClr>
                <a:schemeClr val="tx1"/>
              </a:buClr>
              <a:defRPr/>
            </a:pPr>
            <a:r>
              <a:rPr lang="ja-JP" altLang="en-US" sz="3323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  <a:cs typeface="+mj-cs"/>
              </a:rPr>
              <a:t>源泉所得税の徴収（源泉徴収）が必要</a:t>
            </a:r>
            <a:endParaRPr lang="en-US" altLang="ja-JP" sz="3323" kern="0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  <a:cs typeface="+mj-cs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 bwMode="auto">
          <a:xfrm>
            <a:off x="769903" y="4877552"/>
            <a:ext cx="7843333" cy="44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＊現金で支給する交通費</a:t>
            </a:r>
            <a:r>
              <a:rPr lang="en-US" altLang="ja-JP" sz="2215" dirty="0">
                <a:latin typeface="HGS創英角ｺﾞｼｯｸUB" pitchFamily="50" charset="-128"/>
                <a:ea typeface="HGS創英角ｺﾞｼｯｸUB" pitchFamily="50" charset="-128"/>
              </a:rPr>
              <a:t>(</a:t>
            </a: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お車代</a:t>
            </a:r>
            <a:r>
              <a:rPr lang="en-US" altLang="ja-JP" sz="2215" dirty="0">
                <a:latin typeface="HGS創英角ｺﾞｼｯｸUB" pitchFamily="50" charset="-128"/>
                <a:ea typeface="HGS創英角ｺﾞｼｯｸUB" pitchFamily="50" charset="-128"/>
              </a:rPr>
              <a:t>)</a:t>
            </a: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・宿泊費・高額な物品、</a:t>
            </a:r>
            <a:endParaRPr lang="en-US" altLang="ja-JP" sz="221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現金に交換可能な物品</a:t>
            </a:r>
            <a:r>
              <a:rPr lang="en-US" altLang="ja-JP" sz="2215" dirty="0">
                <a:latin typeface="HGS創英角ｺﾞｼｯｸUB" pitchFamily="50" charset="-128"/>
                <a:ea typeface="HGS創英角ｺﾞｼｯｸUB" pitchFamily="50" charset="-128"/>
              </a:rPr>
              <a:t>(</a:t>
            </a: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商品券等</a:t>
            </a:r>
            <a:r>
              <a:rPr lang="en-US" altLang="ja-JP" sz="2215" dirty="0">
                <a:latin typeface="HGS創英角ｺﾞｼｯｸUB" pitchFamily="50" charset="-128"/>
                <a:ea typeface="HGS創英角ｺﾞｼｯｸUB" pitchFamily="50" charset="-128"/>
              </a:rPr>
              <a:t>)</a:t>
            </a: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に対しても源泉所得税が</a:t>
            </a:r>
            <a:endParaRPr lang="en-US" altLang="ja-JP" sz="221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必要</a:t>
            </a:r>
            <a:endParaRPr lang="en-US" altLang="ja-JP" sz="221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　→　交通費や宿泊費は、現金で支給することは避け、</a:t>
            </a:r>
            <a:endParaRPr lang="en-US" altLang="ja-JP" sz="221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　　実際に必要な額をチケットやクーポンでお支払いする</a:t>
            </a:r>
            <a:endParaRPr lang="en-US" altLang="ja-JP" sz="2215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lvl="0" eaLnBrk="0" hangingPunct="0">
              <a:defRPr/>
            </a:pPr>
            <a:r>
              <a:rPr lang="ja-JP" altLang="en-US" sz="2215" dirty="0">
                <a:latin typeface="HGS創英角ｺﾞｼｯｸUB" pitchFamily="50" charset="-128"/>
                <a:ea typeface="HGS創英角ｺﾞｼｯｸUB" pitchFamily="50" charset="-128"/>
              </a:rPr>
              <a:t>　　ように調整</a:t>
            </a:r>
          </a:p>
        </p:txBody>
      </p:sp>
    </p:spTree>
    <p:extLst>
      <p:ext uri="{BB962C8B-B14F-4D97-AF65-F5344CB8AC3E}">
        <p14:creationId xmlns:p14="http://schemas.microsoft.com/office/powerpoint/2010/main" val="33787204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xmlns="" id="{1B40A7A0-C467-4476-81BC-9039087744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4679" r="11462" b="6269"/>
          <a:stretch/>
        </p:blipFill>
        <p:spPr>
          <a:xfrm>
            <a:off x="300793" y="320842"/>
            <a:ext cx="3793957" cy="6107217"/>
          </a:xfrm>
          <a:prstGeom prst="rect">
            <a:avLst/>
          </a:prstGeom>
        </p:spPr>
      </p:pic>
      <p:sp>
        <p:nvSpPr>
          <p:cNvPr id="2" name="タイトル 1"/>
          <p:cNvSpPr txBox="1">
            <a:spLocks/>
          </p:cNvSpPr>
          <p:nvPr/>
        </p:nvSpPr>
        <p:spPr bwMode="auto">
          <a:xfrm>
            <a:off x="118581" y="34370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400" dirty="0">
                <a:latin typeface="HGS創英角ｺﾞｼｯｸUB" pitchFamily="50" charset="-128"/>
                <a:ea typeface="HGS創英角ｺﾞｼｯｸUB" pitchFamily="50" charset="-128"/>
              </a:rPr>
              <a:t>講師等出演依頼承諾書</a:t>
            </a:r>
            <a:endParaRPr lang="ja-JP" altLang="en-US" sz="2400" kern="0" dirty="0">
              <a:solidFill>
                <a:schemeClr val="tx2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4337867" y="1238946"/>
            <a:ext cx="4979548" cy="20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0" dirty="0">
                <a:latin typeface="HGS創英角ｺﾞｼｯｸUB" pitchFamily="50" charset="-128"/>
                <a:ea typeface="HGS創英角ｺﾞｼｯｸUB" pitchFamily="50" charset="-128"/>
              </a:rPr>
              <a:t>講師がいる場合：</a:t>
            </a:r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「講師等出演依頼承諾書</a:t>
            </a:r>
            <a:endParaRPr lang="en-US" altLang="ja-JP" sz="2585" kern="0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r>
              <a:rPr lang="en-US" altLang="ja-JP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(</a:t>
            </a:r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様式５</a:t>
            </a:r>
            <a:r>
              <a:rPr lang="en-US" altLang="ja-JP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)</a:t>
            </a:r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」</a:t>
            </a:r>
            <a:r>
              <a:rPr lang="ja-JP" altLang="en-US" sz="2585" kern="0" dirty="0">
                <a:latin typeface="HGS創英角ｺﾞｼｯｸUB" pitchFamily="50" charset="-128"/>
                <a:ea typeface="HGS創英角ｺﾞｼｯｸUB" pitchFamily="50" charset="-128"/>
              </a:rPr>
              <a:t>の添付が必要。</a:t>
            </a:r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4337867" y="3558517"/>
            <a:ext cx="4835532" cy="20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585" kern="0" dirty="0">
                <a:latin typeface="HGS創英角ｺﾞｼｯｸUB" pitchFamily="50" charset="-128"/>
                <a:ea typeface="HGS創英角ｺﾞｼｯｸUB" pitchFamily="50" charset="-128"/>
              </a:rPr>
              <a:t>講師が個人の場合：</a:t>
            </a:r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「源泉所得税預り金報酬明細書</a:t>
            </a:r>
            <a:r>
              <a:rPr lang="en-US" altLang="ja-JP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(</a:t>
            </a:r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様式６</a:t>
            </a:r>
            <a:r>
              <a:rPr lang="en-US" altLang="ja-JP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)</a:t>
            </a:r>
            <a:r>
              <a:rPr lang="ja-JP" altLang="en-US" sz="2585" kern="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」</a:t>
            </a:r>
            <a:r>
              <a:rPr lang="ja-JP" altLang="en-US" sz="2585" kern="0" dirty="0">
                <a:latin typeface="HGS創英角ｺﾞｼｯｸUB" pitchFamily="50" charset="-128"/>
                <a:ea typeface="HGS創英角ｺﾞｼｯｸUB" pitchFamily="50" charset="-128"/>
              </a:rPr>
              <a:t>が必要。</a:t>
            </a:r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  <a:p>
            <a:pPr algn="l"/>
            <a:endParaRPr lang="en-US" altLang="ja-JP" sz="2585" kern="0" dirty="0">
              <a:latin typeface="HGS創英角ｺﾞｼｯｸUB" pitchFamily="50" charset="-128"/>
              <a:ea typeface="HGS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65890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0" y="475061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3323" dirty="0">
                <a:latin typeface="HGS創英角ｺﾞｼｯｸUB" pitchFamily="50" charset="-128"/>
                <a:ea typeface="HGS創英角ｺﾞｼｯｸUB" pitchFamily="50" charset="-128"/>
              </a:rPr>
              <a:t>　</a:t>
            </a:r>
            <a:r>
              <a:rPr lang="ja-JP" altLang="en-US" sz="2954" dirty="0">
                <a:latin typeface="HGS創英角ｺﾞｼｯｸUB" pitchFamily="50" charset="-128"/>
                <a:ea typeface="HGS創英角ｺﾞｼｯｸUB" pitchFamily="50" charset="-128"/>
              </a:rPr>
              <a:t>講師に対する二重報酬の禁止</a:t>
            </a:r>
            <a:endParaRPr lang="ja-JP" altLang="en-US" sz="2954" kern="0" dirty="0">
              <a:solidFill>
                <a:schemeClr val="tx2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95536" y="1340768"/>
            <a:ext cx="86145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講師に対して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講演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料（諸謝金）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を支払って</a:t>
            </a: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お礼の品を渡すと</a:t>
            </a: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二重に報酬を渡したと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の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判断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となります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。</a:t>
            </a: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もし、講演費を渡してお礼の品を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どうしても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渡したい場合は、</a:t>
            </a:r>
            <a:r>
              <a:rPr lang="ja-JP" altLang="en-US" sz="2800" kern="100" dirty="0">
                <a:solidFill>
                  <a:srgbClr val="FF0000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Ｂ</a:t>
            </a:r>
            <a:r>
              <a:rPr lang="ja-JP" altLang="ja-JP" sz="2800" kern="100" dirty="0">
                <a:solidFill>
                  <a:srgbClr val="FF0000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会計</a:t>
            </a:r>
            <a:r>
              <a:rPr lang="ja-JP" altLang="en-US" sz="2800" kern="100" dirty="0">
                <a:solidFill>
                  <a:srgbClr val="FF0000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（委員会費）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にて行うか、演出として企画演出費に計上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してください。</a:t>
            </a: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＊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但し、演出として出す時は、なぜお礼の品を渡す</a:t>
            </a:r>
            <a:endParaRPr lang="en-US" altLang="ja-JP" sz="2800" kern="1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　</a:t>
            </a:r>
            <a:r>
              <a:rPr lang="ja-JP" altLang="ja-JP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演出が必要か</a:t>
            </a:r>
            <a:r>
              <a:rPr lang="ja-JP" altLang="en-US" sz="2800" kern="1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Times New Roman" panose="02020603050405020304" pitchFamily="18" charset="0"/>
              </a:rPr>
              <a:t>検討が必要です。</a:t>
            </a:r>
            <a:endParaRPr lang="ja-JP" altLang="ja-JP" sz="2800" kern="100" dirty="0">
              <a:effectLst/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35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テーブル&#10;&#10;自動的に生成された説明">
            <a:extLst>
              <a:ext uri="{FF2B5EF4-FFF2-40B4-BE49-F238E27FC236}">
                <a16:creationId xmlns:a16="http://schemas.microsoft.com/office/drawing/2014/main" xmlns="" id="{D35843FF-9F5A-420A-9CC5-A55D30D192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9" t="14737" r="8806" b="69123"/>
          <a:stretch/>
        </p:blipFill>
        <p:spPr>
          <a:xfrm>
            <a:off x="172626" y="3156344"/>
            <a:ext cx="8971374" cy="2526631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650334" y="792219"/>
            <a:ext cx="8106706" cy="1001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講師等出演依頼承諾書　＊見積書の代わり。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　　　</a:t>
            </a:r>
            <a:r>
              <a:rPr lang="en-US" altLang="ja-JP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※</a:t>
            </a:r>
            <a:r>
              <a:rPr lang="ja-JP" altLang="en-US" sz="2954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尚、個人契約の場合は議案添付不可です。</a:t>
            </a:r>
            <a:endParaRPr lang="en-US" altLang="ja-JP" sz="2954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32858" y="1700809"/>
            <a:ext cx="6006773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講師プロフィール： 審議対象資料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32858" y="2192002"/>
            <a:ext cx="6046848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③　講師選定理由書： 審議対象資料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72626" y="4304049"/>
            <a:ext cx="3231881" cy="2026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xmlns="" id="{A90DF549-9B0C-4367-B8CE-3F1F48E5D9D3}"/>
              </a:ext>
            </a:extLst>
          </p:cNvPr>
          <p:cNvSpPr/>
          <p:nvPr/>
        </p:nvSpPr>
        <p:spPr>
          <a:xfrm>
            <a:off x="172626" y="4822764"/>
            <a:ext cx="3566617" cy="2026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223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4419484" y="902119"/>
            <a:ext cx="4159097" cy="520527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講師の選定が事業の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趣旨・目的に合致しているか。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講師の諸謝金が適正な額か。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講師の交通・宿泊の手配・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予算はどうなっているか。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警備等は不要か。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担当委員会が講師の講演等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を実際に聴いているか。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⑤　講師に青年会議所への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理解があるか。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2" y="823586"/>
            <a:ext cx="3968558" cy="5609727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 bwMode="auto">
          <a:xfrm>
            <a:off x="450927" y="199718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講師がいる場合</a:t>
            </a:r>
          </a:p>
        </p:txBody>
      </p:sp>
    </p:spTree>
    <p:extLst>
      <p:ext uri="{BB962C8B-B14F-4D97-AF65-F5344CB8AC3E}">
        <p14:creationId xmlns:p14="http://schemas.microsoft.com/office/powerpoint/2010/main" val="18363701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490" y="3005442"/>
            <a:ext cx="8028384" cy="847115"/>
          </a:xfrm>
        </p:spPr>
        <p:txBody>
          <a:bodyPr>
            <a:normAutofit/>
          </a:bodyPr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４．会場を借りる場合</a:t>
            </a:r>
          </a:p>
        </p:txBody>
      </p:sp>
    </p:spTree>
    <p:extLst>
      <p:ext uri="{BB962C8B-B14F-4D97-AF65-F5344CB8AC3E}">
        <p14:creationId xmlns:p14="http://schemas.microsoft.com/office/powerpoint/2010/main" val="33293604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xmlns="" id="{2A858E81-F4CE-438B-BE97-F0C1B78B2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0" t="21953" r="9631" b="58012"/>
          <a:stretch/>
        </p:blipFill>
        <p:spPr>
          <a:xfrm>
            <a:off x="250099" y="2663037"/>
            <a:ext cx="8853162" cy="308246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51520" y="892735"/>
            <a:ext cx="7622600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会場選定理由： 議案記載・審議対象資料　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3" name="タイトル 1"/>
          <p:cNvSpPr txBox="1">
            <a:spLocks/>
          </p:cNvSpPr>
          <p:nvPr/>
        </p:nvSpPr>
        <p:spPr bwMode="auto">
          <a:xfrm>
            <a:off x="250099" y="494087"/>
            <a:ext cx="8028384" cy="47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会場を借りる場合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1505528"/>
            <a:ext cx="8518614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</a:t>
            </a:r>
            <a:r>
              <a:rPr lang="ja-JP" altLang="en-US" sz="2954" spc="-138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会場図（会場イメージ・レイアウト図）： 審議対象資料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52527" y="3597625"/>
            <a:ext cx="3746231" cy="3968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5340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87" y="1086503"/>
            <a:ext cx="3988135" cy="206338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87" y="3284135"/>
            <a:ext cx="3007502" cy="248697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684" y="2099622"/>
            <a:ext cx="3225290" cy="3961548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35286" y="2684599"/>
            <a:ext cx="1997538" cy="954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5448007" y="1084880"/>
            <a:ext cx="3518637" cy="486440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開催場所が参加者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にとって参加しやすい場所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であるか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参加員数計画と会場の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収容人数の整合性が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とれているか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会場レイアウト図が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参加員数計画に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沿っているか。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（最大の費用対効果が得ら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2215" dirty="0" err="1">
                <a:latin typeface="HGP創英角ｺﾞｼｯｸUB" pitchFamily="50" charset="-128"/>
                <a:ea typeface="HGP創英角ｺﾞｼｯｸUB" pitchFamily="50" charset="-128"/>
              </a:rPr>
              <a:t>れる</a:t>
            </a: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配置か）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372593" y="2218762"/>
            <a:ext cx="535222" cy="132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xmlns="" id="{ED871B38-6373-44BE-BF14-B50DA4BE36C0}"/>
              </a:ext>
            </a:extLst>
          </p:cNvPr>
          <p:cNvSpPr txBox="1">
            <a:spLocks/>
          </p:cNvSpPr>
          <p:nvPr/>
        </p:nvSpPr>
        <p:spPr bwMode="auto">
          <a:xfrm>
            <a:off x="250099" y="494087"/>
            <a:ext cx="8028384" cy="47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会場を借りる場合</a:t>
            </a:r>
          </a:p>
        </p:txBody>
      </p:sp>
    </p:spTree>
    <p:extLst>
      <p:ext uri="{BB962C8B-B14F-4D97-AF65-F5344CB8AC3E}">
        <p14:creationId xmlns:p14="http://schemas.microsoft.com/office/powerpoint/2010/main" val="23606840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490" y="3005442"/>
            <a:ext cx="8028384" cy="847115"/>
          </a:xfrm>
        </p:spPr>
        <p:txBody>
          <a:bodyPr>
            <a:normAutofit/>
          </a:bodyPr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５．映像作成がある場合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1581182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4800318" y="3735648"/>
            <a:ext cx="2410177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ブロック協議会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00317" y="2378247"/>
            <a:ext cx="2410178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地区協議会</a:t>
            </a:r>
          </a:p>
        </p:txBody>
      </p:sp>
      <p:cxnSp>
        <p:nvCxnSpPr>
          <p:cNvPr id="6" name="直線コネクタ 5"/>
          <p:cNvCxnSpPr>
            <a:stCxn id="5" idx="2"/>
            <a:endCxn id="4" idx="0"/>
          </p:cNvCxnSpPr>
          <p:nvPr/>
        </p:nvCxnSpPr>
        <p:spPr>
          <a:xfrm>
            <a:off x="6005406" y="2804399"/>
            <a:ext cx="1" cy="9312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1713836" y="3735648"/>
            <a:ext cx="2725226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本会会議体・委員会</a:t>
            </a:r>
            <a:endParaRPr lang="en-US" altLang="ja-JP" sz="2215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cxnSp>
        <p:nvCxnSpPr>
          <p:cNvPr id="8" name="直線コネクタ 9"/>
          <p:cNvCxnSpPr/>
          <p:nvPr/>
        </p:nvCxnSpPr>
        <p:spPr>
          <a:xfrm rot="5400000">
            <a:off x="2927883" y="2111542"/>
            <a:ext cx="1862496" cy="1385717"/>
          </a:xfrm>
          <a:prstGeom prst="bentConnector3">
            <a:avLst>
              <a:gd name="adj1" fmla="val 1342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1803661" y="1438693"/>
            <a:ext cx="5496658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日本青年会議所</a:t>
            </a:r>
          </a:p>
        </p:txBody>
      </p:sp>
      <p:sp>
        <p:nvSpPr>
          <p:cNvPr id="10" name="テキスト ボックス 8"/>
          <p:cNvSpPr txBox="1">
            <a:spLocks noChangeArrowheads="1"/>
          </p:cNvSpPr>
          <p:nvPr/>
        </p:nvSpPr>
        <p:spPr bwMode="auto">
          <a:xfrm>
            <a:off x="845416" y="4666895"/>
            <a:ext cx="7909802" cy="1323623"/>
          </a:xfrm>
          <a:prstGeom prst="rect">
            <a:avLst/>
          </a:prstGeom>
          <a:solidFill>
            <a:schemeClr val="bg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ja-JP" altLang="en-US" sz="2800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協議会も本会会議体・委員会も同じ組織。</a:t>
            </a:r>
            <a:endParaRPr lang="en-US" altLang="ja-JP" sz="2800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pPr algn="ctr"/>
            <a:r>
              <a:rPr lang="ja-JP" altLang="en-US" sz="2800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同じ公益会計基準で運用されます。</a:t>
            </a:r>
          </a:p>
        </p:txBody>
      </p:sp>
      <p:cxnSp>
        <p:nvCxnSpPr>
          <p:cNvPr id="11" name="直線コネクタ 10"/>
          <p:cNvCxnSpPr/>
          <p:nvPr/>
        </p:nvCxnSpPr>
        <p:spPr>
          <a:xfrm>
            <a:off x="4552615" y="2124692"/>
            <a:ext cx="147212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>
            <a:cxnSpLocks/>
          </p:cNvCxnSpPr>
          <p:nvPr/>
        </p:nvCxnSpPr>
        <p:spPr>
          <a:xfrm flipH="1">
            <a:off x="6012160" y="2108077"/>
            <a:ext cx="0" cy="272492"/>
          </a:xfrm>
          <a:prstGeom prst="line">
            <a:avLst/>
          </a:prstGeom>
          <a:ln w="38100">
            <a:solidFill>
              <a:schemeClr val="tx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320421" y="67754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>
                <a:latin typeface="HGS創英角ｺﾞｼｯｸUB" pitchFamily="50" charset="-128"/>
                <a:ea typeface="HGS創英角ｺﾞｼｯｸUB" pitchFamily="50" charset="-128"/>
              </a:rPr>
              <a:t>会計組織について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226483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テーブル&#10;&#10;自動的に生成された説明">
            <a:extLst>
              <a:ext uri="{FF2B5EF4-FFF2-40B4-BE49-F238E27FC236}">
                <a16:creationId xmlns:a16="http://schemas.microsoft.com/office/drawing/2014/main" xmlns="" id="{4013DBD2-D386-4609-A432-97EC20FCC3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t="14679" r="18005" b="60063"/>
          <a:stretch/>
        </p:blipFill>
        <p:spPr>
          <a:xfrm>
            <a:off x="625029" y="2116939"/>
            <a:ext cx="8050865" cy="3981782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669157" y="1006597"/>
            <a:ext cx="4719562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絵コンテ： 審議対象資料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23528" y="260648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映像の作成がある場合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32968" y="5429127"/>
            <a:ext cx="3514489" cy="4222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62023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37" y="903734"/>
            <a:ext cx="3884822" cy="5452462"/>
          </a:xfrm>
          <a:prstGeom prst="rect">
            <a:avLst/>
          </a:prstGeom>
        </p:spPr>
      </p:pic>
      <p:sp>
        <p:nvSpPr>
          <p:cNvPr id="3" name="テキスト ボックス 2"/>
          <p:cNvSpPr txBox="1">
            <a:spLocks noChangeArrowheads="1"/>
          </p:cNvSpPr>
          <p:nvPr/>
        </p:nvSpPr>
        <p:spPr bwMode="auto">
          <a:xfrm>
            <a:off x="4430826" y="1074093"/>
            <a:ext cx="4293570" cy="486594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585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絵コンテ確認のポイント</a:t>
            </a:r>
            <a:endParaRPr lang="en-US" altLang="ja-JP" sz="2585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①　どのような内容か分かる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　絵コンテになっているか。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　１シーンごとに映像の説明が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　ついているか。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②　時間の記載があるか。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③　費用に見合ったものに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585" dirty="0">
                <a:latin typeface="HGP創英角ｺﾞｼｯｸUB" pitchFamily="50" charset="-128"/>
                <a:ea typeface="HGP創英角ｺﾞｼｯｸUB" pitchFamily="50" charset="-128"/>
              </a:rPr>
              <a:t>　なっているか。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11550" y="188640"/>
            <a:ext cx="8028384" cy="9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映像の作成がある場合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40815003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490" y="3005442"/>
            <a:ext cx="8028384" cy="847115"/>
          </a:xfrm>
        </p:spPr>
        <p:txBody>
          <a:bodyPr>
            <a:normAutofit fontScale="90000"/>
          </a:bodyPr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６．ポスター・チラシの作成がある場合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24325633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60040" y="484434"/>
            <a:ext cx="8028384" cy="49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ポスター・チラシの作成がある場合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94129" y="937755"/>
            <a:ext cx="7154523" cy="1001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デザイン： 審議対象資料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配布計画： 議案記載又は審議対象資料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31" y="2203453"/>
            <a:ext cx="6611815" cy="347296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1322299" y="3821925"/>
            <a:ext cx="6447486" cy="3638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83933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3840842" y="1033167"/>
            <a:ext cx="5050910" cy="486440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確認ポイント（デザイン）：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デザイン・配布計画は審議後変更する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ことができない。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　　</a:t>
            </a: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ポスター・チラシに未完成の部分が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　ないか、誤字脱字がないか。</a:t>
            </a:r>
            <a:r>
              <a:rPr lang="ja-JP" altLang="en-US" sz="2215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endParaRPr lang="en-US" altLang="ja-JP" sz="2215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費用に見合った完成度（デザイン）か。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事業の内容がポスター・チラシを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　見ただけで分かるか。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そのポスター・チラシで事業の対象者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を確実に集客できるかどうか。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（事業の対象者の興味を掻き立てるか）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2" y="969650"/>
            <a:ext cx="3524587" cy="4985169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 bwMode="auto">
          <a:xfrm>
            <a:off x="210203" y="473356"/>
            <a:ext cx="8028384" cy="49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ポスター・チラシの作成がある場合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22634531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1" y="1102588"/>
            <a:ext cx="5196048" cy="3675904"/>
          </a:xfrm>
          <a:prstGeom prst="rect">
            <a:avLst/>
          </a:prstGeom>
        </p:spPr>
      </p:pic>
      <p:sp>
        <p:nvSpPr>
          <p:cNvPr id="3" name="テキスト ボックス 2"/>
          <p:cNvSpPr txBox="1">
            <a:spLocks noChangeArrowheads="1"/>
          </p:cNvSpPr>
          <p:nvPr/>
        </p:nvSpPr>
        <p:spPr bwMode="auto">
          <a:xfrm>
            <a:off x="5118305" y="1448676"/>
            <a:ext cx="3921666" cy="223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確認ポイント（配布計画）：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不明瞭な配布先はないか。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　（具体的な配布計画か）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配布部数は適切か。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配布先の必要数との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整合性がとれているか。</a:t>
            </a:r>
            <a:endParaRPr lang="en-US" altLang="ja-JP" sz="2585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5118305" y="3807664"/>
            <a:ext cx="3921666" cy="185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予備の部数は適切か。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配布先がこの事業にとって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最適（最も効果的）であるか。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585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106049" y="1481280"/>
            <a:ext cx="3807532" cy="386690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360040" y="484434"/>
            <a:ext cx="8028384" cy="49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ポスター・チラシの作成がある場合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23088519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86871" y="3005442"/>
            <a:ext cx="8525435" cy="847115"/>
          </a:xfrm>
        </p:spPr>
        <p:txBody>
          <a:bodyPr>
            <a:normAutofit fontScale="90000"/>
          </a:bodyPr>
          <a:lstStyle/>
          <a:p>
            <a:r>
              <a:rPr lang="ja-JP" altLang="en-US" sz="4800" dirty="0">
                <a:latin typeface="HGS創英角ｺﾞｼｯｸUB" pitchFamily="50" charset="-128"/>
                <a:ea typeface="HGS創英角ｺﾞｼｯｸUB" pitchFamily="50" charset="-128"/>
              </a:rPr>
              <a:t>７．印刷物・ＨＰ作成がある場合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2394285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395536" y="514007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印刷物の作成がある場合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50334" y="1021596"/>
            <a:ext cx="6803466" cy="1456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印刷物のデータ： 審議対象資料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対外配布する場合：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　　　配布計画（本文記載・審議対象資料）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4" y="2520111"/>
            <a:ext cx="4773527" cy="2507371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91734" y="3245453"/>
            <a:ext cx="4692654" cy="4831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421" y="2930989"/>
            <a:ext cx="4744847" cy="3378331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4146431" y="4342581"/>
            <a:ext cx="4652825" cy="250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7602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343359" y="803994"/>
            <a:ext cx="8375084" cy="281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印刷物（紙で配布）であれば、すべて予算計上が必要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＊予算計上がもれているケースがあります。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＞</a:t>
            </a:r>
            <a:r>
              <a:rPr lang="ja-JP" altLang="en-US" sz="2215" u="sng" dirty="0">
                <a:latin typeface="HGP創英角ｺﾞｼｯｸUB" pitchFamily="50" charset="-128"/>
                <a:ea typeface="HGP創英角ｺﾞｼｯｸUB" pitchFamily="50" charset="-128"/>
              </a:rPr>
              <a:t>開催趣旨書（対外配布）・依頼書・誓約書・申込書・アンケート</a:t>
            </a:r>
            <a:endParaRPr lang="en-US" altLang="ja-JP" sz="2215" u="sng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endParaRPr lang="en-US" altLang="ja-JP" sz="2215" dirty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＊議案の参加推進方法・対外配布資料の有無・審議対象資料・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参考資料に印刷が必要なもの（紙で配布するもの）がないか確認</a:t>
            </a:r>
            <a:endParaRPr lang="en-US" altLang="ja-JP" sz="258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59" y="3628407"/>
            <a:ext cx="4302474" cy="2259943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21926" y="4280339"/>
            <a:ext cx="4217136" cy="4115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20" y="4160159"/>
            <a:ext cx="4460442" cy="2096072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542122" y="5067150"/>
            <a:ext cx="4400565" cy="11890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7214226" y="4480827"/>
            <a:ext cx="1" cy="58344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459830" y="4492502"/>
            <a:ext cx="277092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 bwMode="auto">
          <a:xfrm>
            <a:off x="343359" y="479073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印刷物の作成がある場合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16976287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4332181" y="1160538"/>
            <a:ext cx="4572000" cy="472828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確認ポイント（アンケート）：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アンケートの印刷費について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予算計上されているか。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アンケートの対象者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（メンバー・一般参加者等）が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明確になっているか。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事業の検証が可能な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アンケート内容となっているか。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アンケートの回収について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確実な計画がされているか。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8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⑤　紙の使用方法について無駄がないか（空欄が多いなど、本来１ページで済むのに２ページとなっていないか）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23" y="866070"/>
            <a:ext cx="3780521" cy="5443250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 bwMode="auto">
          <a:xfrm>
            <a:off x="395536" y="479073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印刷物の作成がある場合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939828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320421" y="67754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>
                <a:latin typeface="HGS創英角ｺﾞｼｯｸUB" pitchFamily="50" charset="-128"/>
                <a:ea typeface="HGS創英角ｺﾞｼｯｸUB" pitchFamily="50" charset="-128"/>
              </a:rPr>
              <a:t>会計組織について</a:t>
            </a:r>
            <a:endParaRPr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00318" y="4376097"/>
            <a:ext cx="2410177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ブロック協議会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800317" y="2378247"/>
            <a:ext cx="2410178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地区協議会</a:t>
            </a:r>
          </a:p>
        </p:txBody>
      </p:sp>
      <p:cxnSp>
        <p:nvCxnSpPr>
          <p:cNvPr id="7" name="直線コネクタ 6"/>
          <p:cNvCxnSpPr>
            <a:stCxn id="6" idx="2"/>
            <a:endCxn id="5" idx="0"/>
          </p:cNvCxnSpPr>
          <p:nvPr/>
        </p:nvCxnSpPr>
        <p:spPr>
          <a:xfrm>
            <a:off x="6005406" y="2804399"/>
            <a:ext cx="1" cy="15716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1713836" y="4376097"/>
            <a:ext cx="2725226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本会会議体・委員会</a:t>
            </a:r>
            <a:endParaRPr lang="en-US" altLang="ja-JP" sz="2215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076449" y="2124692"/>
            <a:ext cx="294828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 flipH="1">
            <a:off x="6012160" y="2108077"/>
            <a:ext cx="0" cy="272492"/>
          </a:xfrm>
          <a:prstGeom prst="line">
            <a:avLst/>
          </a:prstGeom>
          <a:ln w="38100">
            <a:solidFill>
              <a:schemeClr val="tx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10"/>
          <p:cNvSpPr/>
          <p:nvPr/>
        </p:nvSpPr>
        <p:spPr>
          <a:xfrm>
            <a:off x="2051720" y="4686235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sz="24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財政審査会議</a:t>
            </a:r>
            <a:endParaRPr lang="en-US" altLang="ja-JP" sz="2400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937826" y="3132107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財政審査特別委員会</a:t>
            </a:r>
            <a:endParaRPr lang="en-US" altLang="ja-JP" sz="2400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5316852" y="495144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財政局長</a:t>
            </a:r>
            <a:endParaRPr lang="ja-JP" altLang="en-US" sz="2400" dirty="0"/>
          </a:p>
        </p:txBody>
      </p:sp>
      <p:sp>
        <p:nvSpPr>
          <p:cNvPr id="14" name="円/楕円 13"/>
          <p:cNvSpPr/>
          <p:nvPr/>
        </p:nvSpPr>
        <p:spPr>
          <a:xfrm>
            <a:off x="1918831" y="4901900"/>
            <a:ext cx="2304256" cy="5607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4853278" y="4894875"/>
            <a:ext cx="2304256" cy="5607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5871411" y="2860968"/>
            <a:ext cx="3021069" cy="10212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コネクタ 16"/>
          <p:cNvCxnSpPr>
            <a:endCxn id="8" idx="0"/>
          </p:cNvCxnSpPr>
          <p:nvPr/>
        </p:nvCxnSpPr>
        <p:spPr>
          <a:xfrm>
            <a:off x="3076449" y="2108077"/>
            <a:ext cx="0" cy="2268020"/>
          </a:xfrm>
          <a:prstGeom prst="line">
            <a:avLst/>
          </a:prstGeom>
          <a:ln w="38100">
            <a:solidFill>
              <a:schemeClr val="tx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4572000" y="1819706"/>
            <a:ext cx="0" cy="304986"/>
          </a:xfrm>
          <a:prstGeom prst="line">
            <a:avLst/>
          </a:prstGeom>
          <a:ln w="38100">
            <a:solidFill>
              <a:schemeClr val="tx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1802264" y="1393554"/>
            <a:ext cx="5496658" cy="4261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tIns="66462" rtlCol="0" anchor="ctr" anchorCtr="1">
            <a:noAutofit/>
          </a:bodyPr>
          <a:lstStyle/>
          <a:p>
            <a:pPr algn="ctr"/>
            <a:r>
              <a:rPr lang="ja-JP" altLang="en-US" sz="2215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日本青年会議所</a:t>
            </a:r>
          </a:p>
        </p:txBody>
      </p:sp>
    </p:spTree>
    <p:extLst>
      <p:ext uri="{BB962C8B-B14F-4D97-AF65-F5344CB8AC3E}">
        <p14:creationId xmlns:p14="http://schemas.microsoft.com/office/powerpoint/2010/main" val="6415284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 bwMode="auto">
          <a:xfrm>
            <a:off x="467544" y="530855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ホームページ作成がある場合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72162" y="1282020"/>
            <a:ext cx="6094938" cy="1001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①　デザイン： 審議対象資料</a:t>
            </a:r>
            <a:endParaRPr lang="en-US" altLang="ja-JP" sz="2954" dirty="0"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HG平成明朝体W9"/>
            </a:endParaRPr>
          </a:p>
          <a:p>
            <a:pPr>
              <a:defRPr/>
            </a:pPr>
            <a:r>
              <a:rPr lang="ja-JP" altLang="en-US" sz="2954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HG平成明朝体W9"/>
              </a:rPr>
              <a:t>②　ホームページの構成が分かる資料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492" y="2548326"/>
            <a:ext cx="6611815" cy="347296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1413181" y="4475924"/>
            <a:ext cx="6447486" cy="4652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39049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5125581" y="903182"/>
            <a:ext cx="3921666" cy="500034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確認ポイント（ホームページ）：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費用に見合った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完成度（デザイン）か。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ホームページの構成・内容が分かる資料となっているか。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ホームページの想定アクセ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ス数はどのぐらいを見込み、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実現可能か。その工夫がなさ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2215" dirty="0" err="1">
                <a:latin typeface="HGP創英角ｺﾞｼｯｸUB" pitchFamily="50" charset="-128"/>
                <a:ea typeface="HGP創英角ｺﾞｼｯｸUB" pitchFamily="50" charset="-128"/>
              </a:rPr>
              <a:t>れて</a:t>
            </a: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いるか。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そのホームページで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事業の対象者を確実に集客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できるかどうか。（事業の対象 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者の興味を掻き立てるか）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53" y="903181"/>
            <a:ext cx="1726429" cy="5493184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913" y="903181"/>
            <a:ext cx="1859548" cy="312403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24" y="3148127"/>
            <a:ext cx="1903530" cy="3197930"/>
          </a:xfrm>
          <a:prstGeom prst="rect">
            <a:avLst/>
          </a:prstGeom>
        </p:spPr>
      </p:pic>
      <p:sp>
        <p:nvSpPr>
          <p:cNvPr id="6" name="タイトル 1"/>
          <p:cNvSpPr txBox="1">
            <a:spLocks/>
          </p:cNvSpPr>
          <p:nvPr/>
        </p:nvSpPr>
        <p:spPr bwMode="auto">
          <a:xfrm>
            <a:off x="179512" y="479073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ホームページ作成がある場合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30151996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>
            <a:spLocks noChangeArrowheads="1"/>
          </p:cNvSpPr>
          <p:nvPr/>
        </p:nvSpPr>
        <p:spPr bwMode="auto">
          <a:xfrm>
            <a:off x="4758762" y="859522"/>
            <a:ext cx="4074509" cy="377334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確認ポイント（サーバー・ドメイン）：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①　サーバー設置場所について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②　ドメインについて取得の必要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性が本当にあるか。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③　サーバー・ドメインの契約期間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が、事業実施日時と一致して</a:t>
            </a:r>
            <a:r>
              <a:rPr lang="ja-JP" altLang="en-US" sz="2215" dirty="0" err="1">
                <a:latin typeface="HGP創英角ｺﾞｼｯｸUB" pitchFamily="50" charset="-128"/>
                <a:ea typeface="HGP創英角ｺﾞｼｯｸUB" pitchFamily="50" charset="-128"/>
              </a:rPr>
              <a:t>い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るか。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④　事業終了後、ホームページは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215" dirty="0">
                <a:latin typeface="HGP創英角ｺﾞｼｯｸUB" pitchFamily="50" charset="-128"/>
                <a:ea typeface="HGP創英角ｺﾞｼｯｸUB" pitchFamily="50" charset="-128"/>
              </a:rPr>
              <a:t>　どのような対応をとるのか。</a:t>
            </a:r>
            <a:endParaRPr lang="en-US" altLang="ja-JP" sz="2215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42" y="859522"/>
            <a:ext cx="4202323" cy="68181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" y="3778284"/>
            <a:ext cx="3933207" cy="253103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1434" y="1676903"/>
            <a:ext cx="3451498" cy="2558058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81042" y="1304293"/>
            <a:ext cx="1594398" cy="1528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221435" y="3408320"/>
            <a:ext cx="1543595" cy="2316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87720" y="5848993"/>
            <a:ext cx="1906414" cy="4603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1485811" y="1478928"/>
            <a:ext cx="0" cy="1929392"/>
          </a:xfrm>
          <a:prstGeom prst="straightConnector1">
            <a:avLst/>
          </a:prstGeom>
          <a:ln w="762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>
            <a:off x="1044378" y="1478927"/>
            <a:ext cx="0" cy="4458515"/>
          </a:xfrm>
          <a:prstGeom prst="straightConnector1">
            <a:avLst/>
          </a:prstGeom>
          <a:ln w="762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/>
          <p:cNvSpPr txBox="1">
            <a:spLocks/>
          </p:cNvSpPr>
          <p:nvPr/>
        </p:nvSpPr>
        <p:spPr bwMode="auto">
          <a:xfrm>
            <a:off x="130106" y="476672"/>
            <a:ext cx="8028384" cy="4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ja-JP" altLang="en-US" sz="2400" kern="0" dirty="0">
                <a:latin typeface="HGS創英角ｺﾞｼｯｸUB" pitchFamily="50" charset="-128"/>
                <a:ea typeface="HGS創英角ｺﾞｼｯｸUB" pitchFamily="50" charset="-128"/>
              </a:rPr>
              <a:t>ホームページ作成がある場合</a:t>
            </a:r>
          </a:p>
        </p:txBody>
      </p:sp>
    </p:spTree>
    <p:extLst>
      <p:ext uri="{BB962C8B-B14F-4D97-AF65-F5344CB8AC3E}">
        <p14:creationId xmlns:p14="http://schemas.microsoft.com/office/powerpoint/2010/main" val="17314340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99863" y="1770743"/>
            <a:ext cx="8413509" cy="2863276"/>
          </a:xfrm>
        </p:spPr>
        <p:txBody>
          <a:bodyPr/>
          <a:lstStyle/>
          <a:p>
            <a:pPr>
              <a:spcBef>
                <a:spcPts val="3323"/>
              </a:spcBef>
              <a:spcAft>
                <a:spcPts val="3323"/>
              </a:spcAft>
            </a:pPr>
            <a:r>
              <a:rPr lang="ja-JP" altLang="en-US" sz="6092" dirty="0">
                <a:latin typeface="HGS創英角ｺﾞｼｯｸUB" pitchFamily="50" charset="-128"/>
                <a:ea typeface="HGS創英角ｺﾞｼｯｸUB" pitchFamily="50" charset="-128"/>
              </a:rPr>
              <a:t>現金</a:t>
            </a:r>
            <a:r>
              <a:rPr lang="ja-JP" altLang="en-US" dirty="0">
                <a:latin typeface="HGS創英角ｺﾞｼｯｸUB" pitchFamily="50" charset="-128"/>
                <a:ea typeface="HGS創英角ｺﾞｼｯｸUB" pitchFamily="50" charset="-128"/>
              </a:rPr>
              <a:t>を</a:t>
            </a:r>
            <a:r>
              <a:rPr lang="ja-JP" altLang="en-US" sz="6092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持たない。</a:t>
            </a:r>
            <a:r>
              <a:rPr lang="en-US" altLang="ja-JP" dirty="0">
                <a:latin typeface="HGS創英角ｺﾞｼｯｸUB" pitchFamily="50" charset="-128"/>
                <a:ea typeface="HGS創英角ｺﾞｼｯｸUB" pitchFamily="50" charset="-128"/>
              </a:rPr>
              <a:t/>
            </a:r>
            <a:br>
              <a:rPr lang="en-US" altLang="ja-JP" dirty="0">
                <a:latin typeface="HGS創英角ｺﾞｼｯｸUB" pitchFamily="50" charset="-128"/>
                <a:ea typeface="HGS創英角ｺﾞｼｯｸUB" pitchFamily="50" charset="-128"/>
              </a:rPr>
            </a:br>
            <a:r>
              <a:rPr lang="ja-JP" altLang="en-US" sz="6092" dirty="0">
                <a:latin typeface="HGS創英角ｺﾞｼｯｸUB" pitchFamily="50" charset="-128"/>
                <a:ea typeface="HGS創英角ｺﾞｼｯｸUB" pitchFamily="50" charset="-128"/>
              </a:rPr>
              <a:t>通帳</a:t>
            </a:r>
            <a:r>
              <a:rPr lang="ja-JP" altLang="en-US" dirty="0">
                <a:latin typeface="HGS創英角ｺﾞｼｯｸUB" pitchFamily="50" charset="-128"/>
                <a:ea typeface="HGS創英角ｺﾞｼｯｸUB" pitchFamily="50" charset="-128"/>
              </a:rPr>
              <a:t>を</a:t>
            </a:r>
            <a:r>
              <a:rPr lang="ja-JP" altLang="en-US" sz="6092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捨てない。</a:t>
            </a:r>
            <a:r>
              <a:rPr lang="en-US" altLang="ja-JP" dirty="0">
                <a:latin typeface="HGS創英角ｺﾞｼｯｸUB" pitchFamily="50" charset="-128"/>
                <a:ea typeface="HGS創英角ｺﾞｼｯｸUB" pitchFamily="50" charset="-128"/>
              </a:rPr>
              <a:t/>
            </a:r>
            <a:br>
              <a:rPr lang="en-US" altLang="ja-JP" dirty="0">
                <a:latin typeface="HGS創英角ｺﾞｼｯｸUB" pitchFamily="50" charset="-128"/>
                <a:ea typeface="HGS創英角ｺﾞｼｯｸUB" pitchFamily="50" charset="-128"/>
              </a:rPr>
            </a:br>
            <a:r>
              <a:rPr lang="ja-JP" altLang="en-US" sz="6092" dirty="0">
                <a:latin typeface="HGS創英角ｺﾞｼｯｸUB" pitchFamily="50" charset="-128"/>
                <a:ea typeface="HGS創英角ｺﾞｼｯｸUB" pitchFamily="50" charset="-128"/>
              </a:rPr>
              <a:t>領収証</a:t>
            </a:r>
            <a:r>
              <a:rPr lang="ja-JP" altLang="en-US" dirty="0">
                <a:latin typeface="HGS創英角ｺﾞｼｯｸUB" pitchFamily="50" charset="-128"/>
                <a:ea typeface="HGS創英角ｺﾞｼｯｸUB" pitchFamily="50" charset="-128"/>
              </a:rPr>
              <a:t>を</a:t>
            </a:r>
            <a:r>
              <a:rPr lang="ja-JP" altLang="en-US" sz="6092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失くさない。</a:t>
            </a:r>
            <a:endParaRPr lang="ja-JP" altLang="en-US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67089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0" y="4122366"/>
            <a:ext cx="914400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ja-JP" altLang="en-US" sz="6000" dirty="0">
                <a:latin typeface="HGP創英角ｺﾞｼｯｸUB" pitchFamily="50" charset="-128"/>
                <a:ea typeface="HGP創英角ｺﾞｼｯｸUB" pitchFamily="50" charset="-128"/>
                <a:cs typeface="メイリオ" pitchFamily="50" charset="-128"/>
              </a:rPr>
              <a:t>ご理解とご協力のほど</a:t>
            </a:r>
          </a:p>
          <a:p>
            <a:pPr marL="342900" indent="-342900" algn="ctr">
              <a:spcBef>
                <a:spcPct val="20000"/>
              </a:spcBef>
            </a:pPr>
            <a:r>
              <a:rPr lang="ja-JP" altLang="en-US" sz="6000" dirty="0">
                <a:latin typeface="HGP創英角ｺﾞｼｯｸUB" pitchFamily="50" charset="-128"/>
                <a:ea typeface="HGP創英角ｺﾞｼｯｸUB" pitchFamily="50" charset="-128"/>
                <a:cs typeface="メイリオ" pitchFamily="50" charset="-128"/>
              </a:rPr>
              <a:t>よろしくお願い致します！</a:t>
            </a:r>
          </a:p>
        </p:txBody>
      </p:sp>
      <p:pic>
        <p:nvPicPr>
          <p:cNvPr id="3" name="Picture 4" descr="MC90024034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8539" y="2565028"/>
            <a:ext cx="21859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476672"/>
            <a:ext cx="8496944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ja-JP" altLang="en-US" sz="6600" spc="50" dirty="0">
                <a:ln w="11430">
                  <a:noFill/>
                </a:ln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  <a:cs typeface="ＭＳ Ｐゴシック" charset="0"/>
              </a:rPr>
              <a:t>ならぬことは</a:t>
            </a:r>
            <a:endParaRPr lang="en-US" altLang="ja-JP" sz="6600" spc="50" dirty="0">
              <a:ln w="11430">
                <a:noFill/>
              </a:ln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  <a:cs typeface="ＭＳ Ｐゴシック" charset="0"/>
            </a:endParaRPr>
          </a:p>
          <a:p>
            <a:pPr algn="ctr">
              <a:defRPr/>
            </a:pPr>
            <a:r>
              <a:rPr lang="ja-JP" altLang="en-US" sz="6600" spc="50" dirty="0">
                <a:ln w="11430">
                  <a:noFill/>
                </a:ln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  <a:cs typeface="ＭＳ Ｐゴシック" charset="0"/>
              </a:rPr>
              <a:t>ならぬものです</a:t>
            </a:r>
          </a:p>
        </p:txBody>
      </p:sp>
    </p:spTree>
    <p:extLst>
      <p:ext uri="{BB962C8B-B14F-4D97-AF65-F5344CB8AC3E}">
        <p14:creationId xmlns:p14="http://schemas.microsoft.com/office/powerpoint/2010/main" val="684426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611560" y="1412776"/>
            <a:ext cx="8229600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協議会の事業予算、事業決算、本会計決算等をチェックするのは監査担当役員</a:t>
            </a:r>
            <a:endParaRPr lang="en-US" altLang="ja-JP" sz="280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 sz="280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内部会計監査人グループは、監査担当役員の</a:t>
            </a:r>
            <a:endParaRPr lang="en-US" altLang="ja-JP" sz="280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サポート</a:t>
            </a:r>
            <a:r>
              <a:rPr lang="en-US" altLang="ja-JP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(</a:t>
            </a:r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相談・指導等</a:t>
            </a:r>
            <a:r>
              <a:rPr lang="en-US" altLang="ja-JP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)</a:t>
            </a:r>
          </a:p>
          <a:p>
            <a:endParaRPr lang="en-US" altLang="ja-JP" sz="280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協議会の財政・公益・コンプライアンスの</a:t>
            </a:r>
            <a:endParaRPr lang="en-US" altLang="ja-JP" sz="280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責任者は監査担当役員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5389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386862" y="692696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80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報告の流れ</a:t>
            </a:r>
            <a:endParaRPr lang="ja-JP" altLang="en-US" sz="28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>
          <a:xfrm>
            <a:off x="279370" y="1600201"/>
            <a:ext cx="40444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b="1" u="sng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内部会計監査人ｸﾞﾙｰﾌﾟ</a:t>
            </a:r>
            <a:endParaRPr lang="en-US" altLang="ja-JP" b="1" u="sng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内部会計監査人ｸﾞﾙｰﾌﾟ</a:t>
            </a:r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地区代表内部会計監査人</a:t>
            </a:r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各地区・ブロック協議会</a:t>
            </a:r>
            <a:endParaRPr lang="en-US" altLang="ja-JP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監査担当役員</a:t>
            </a:r>
            <a:endParaRPr lang="ja-JP" altLang="en-US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7" name="右矢印 6"/>
          <p:cNvSpPr/>
          <p:nvPr/>
        </p:nvSpPr>
        <p:spPr>
          <a:xfrm rot="16200000">
            <a:off x="1901053" y="2847877"/>
            <a:ext cx="801099" cy="396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右矢印 7"/>
          <p:cNvSpPr/>
          <p:nvPr/>
        </p:nvSpPr>
        <p:spPr>
          <a:xfrm rot="16200000">
            <a:off x="1901052" y="4187544"/>
            <a:ext cx="801099" cy="396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右矢印 8"/>
          <p:cNvSpPr/>
          <p:nvPr/>
        </p:nvSpPr>
        <p:spPr>
          <a:xfrm rot="16200000">
            <a:off x="6073452" y="2847878"/>
            <a:ext cx="801099" cy="396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右矢印 9"/>
          <p:cNvSpPr/>
          <p:nvPr/>
        </p:nvSpPr>
        <p:spPr>
          <a:xfrm rot="16200000">
            <a:off x="6073453" y="4221914"/>
            <a:ext cx="801099" cy="396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コンテンツ プレースホルダ 3"/>
          <p:cNvSpPr txBox="1">
            <a:spLocks/>
          </p:cNvSpPr>
          <p:nvPr/>
        </p:nvSpPr>
        <p:spPr>
          <a:xfrm>
            <a:off x="4285988" y="1600200"/>
            <a:ext cx="4716016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500" u="sng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財政審査会議・規則審査会議</a:t>
            </a:r>
            <a:endParaRPr lang="en-US" altLang="ja-JP" sz="2500" u="sng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5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財政審査会議・規則審査会議</a:t>
            </a:r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5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各地区財政担当委員長</a:t>
            </a:r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5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各ブロック協議会</a:t>
            </a:r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pPr marL="0" indent="0">
              <a:buNone/>
            </a:pPr>
            <a:r>
              <a:rPr lang="ja-JP" altLang="en-US" sz="25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財政局長・委員長・議長</a:t>
            </a:r>
            <a:endParaRPr lang="en-US" altLang="ja-JP" sz="25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1457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143545" y="415742"/>
            <a:ext cx="5148535" cy="636994"/>
          </a:xfrm>
        </p:spPr>
        <p:txBody>
          <a:bodyPr/>
          <a:lstStyle/>
          <a:p>
            <a:pPr algn="l"/>
            <a:r>
              <a:rPr lang="ja-JP" altLang="en-US" sz="2800" dirty="0">
                <a:latin typeface="HGS創英角ｺﾞｼｯｸUB" pitchFamily="50" charset="-128"/>
                <a:ea typeface="HGS創英角ｺﾞｼｯｸUB" pitchFamily="50" charset="-128"/>
              </a:rPr>
              <a:t>地区・ブロック協議会の会計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51520" y="1484784"/>
            <a:ext cx="8441553" cy="54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954" dirty="0">
                <a:latin typeface="HGS創英角ｺﾞｼｯｸUB" pitchFamily="50" charset="-128"/>
                <a:ea typeface="HGS創英角ｺﾞｼｯｸUB" pitchFamily="50" charset="-128"/>
              </a:rPr>
              <a:t>■</a:t>
            </a:r>
            <a:r>
              <a:rPr lang="ja-JP" altLang="en-US" sz="2954" dirty="0">
                <a:solidFill>
                  <a:srgbClr val="FF0000"/>
                </a:solidFill>
                <a:latin typeface="HGS創英角ｺﾞｼｯｸUB" pitchFamily="50" charset="-128"/>
                <a:ea typeface="HGS創英角ｺﾞｼｯｸUB" pitchFamily="50" charset="-128"/>
              </a:rPr>
              <a:t>事業会計</a:t>
            </a:r>
            <a:endParaRPr lang="en-US" altLang="ja-JP" sz="2954" dirty="0">
              <a:solidFill>
                <a:srgbClr val="FF0000"/>
              </a:solidFill>
              <a:latin typeface="HGS創英角ｺﾞｼｯｸUB" pitchFamily="50" charset="-128"/>
              <a:ea typeface="HGS創英角ｺﾞｼｯｸUB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84708" y="2012090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>
                <a:solidFill>
                  <a:srgbClr val="FF0000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協議会の事業（運動・活動）</a:t>
            </a:r>
            <a:r>
              <a:rPr lang="ja-JP" altLang="en-US" sz="28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に関する会計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251520" y="2759899"/>
            <a:ext cx="8641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・公益目的事業会計：公益目的事業に関する会計</a:t>
            </a:r>
            <a:endParaRPr lang="en-US" altLang="ja-JP" sz="2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＊公益に関する目的を満たすものであり、</a:t>
            </a:r>
            <a:r>
              <a:rPr lang="en-US" altLang="ja-JP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/>
            </a:r>
            <a:br>
              <a:rPr lang="en-US" altLang="ja-JP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</a:b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　不特定かつ多数の者の利益の増進に</a:t>
            </a:r>
            <a:endParaRPr lang="en-US" altLang="ja-JP" sz="2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　寄与する事業</a:t>
            </a:r>
            <a:endParaRPr lang="en-US" altLang="ja-JP" sz="2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</a:t>
            </a:r>
            <a:b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</a:b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・その他の事業会計：</a:t>
            </a:r>
            <a:r>
              <a:rPr lang="ja-JP" altLang="en-US" sz="2400" spc="-3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共益目的など公益目的事業以外に関する会計</a:t>
            </a:r>
            <a:endParaRPr lang="en-US" altLang="ja-JP" sz="2400" spc="-3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400" spc="-3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　 ＊</a:t>
            </a: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営利を目的としない事業で特定の者</a:t>
            </a:r>
            <a:endParaRPr lang="en-US" altLang="ja-JP" sz="2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　（メンバー）の利益の増進を図ること</a:t>
            </a:r>
            <a:r>
              <a:rPr lang="en-US" altLang="ja-JP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/>
            </a:r>
            <a:br>
              <a:rPr lang="en-US" altLang="ja-JP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</a:br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　　　　　　　　　　を目的とする事業</a:t>
            </a:r>
            <a:endParaRPr lang="ja-JP" altLang="en-US" sz="2400" spc="-3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239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 bwMode="auto">
          <a:xfrm>
            <a:off x="194193" y="522150"/>
            <a:ext cx="7363695" cy="57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ja-JP" altLang="en-US" sz="2585" kern="0" dirty="0">
                <a:solidFill>
                  <a:schemeClr val="tx2"/>
                </a:solidFill>
                <a:latin typeface="HGS創英角ｺﾞｼｯｸUB" pitchFamily="50" charset="-128"/>
                <a:ea typeface="HGS創英角ｺﾞｼｯｸUB" pitchFamily="50" charset="-128"/>
              </a:rPr>
              <a:t>会計年度の流れ</a:t>
            </a:r>
          </a:p>
        </p:txBody>
      </p:sp>
      <p:sp>
        <p:nvSpPr>
          <p:cNvPr id="5" name="V 字形矢印 4"/>
          <p:cNvSpPr/>
          <p:nvPr/>
        </p:nvSpPr>
        <p:spPr>
          <a:xfrm>
            <a:off x="280201" y="3837224"/>
            <a:ext cx="8863800" cy="1671125"/>
          </a:xfrm>
          <a:prstGeom prst="notched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円/楕円 5"/>
          <p:cNvSpPr/>
          <p:nvPr/>
        </p:nvSpPr>
        <p:spPr>
          <a:xfrm>
            <a:off x="843819" y="4476012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フリーフォーム 6"/>
          <p:cNvSpPr/>
          <p:nvPr/>
        </p:nvSpPr>
        <p:spPr>
          <a:xfrm>
            <a:off x="3085436" y="3836036"/>
            <a:ext cx="2965649" cy="756259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t" anchorCtr="0">
            <a:noAutofit/>
          </a:bodyPr>
          <a:lstStyle/>
          <a:p>
            <a:pPr defTabSz="820636">
              <a:lnSpc>
                <a:spcPct val="90000"/>
              </a:lnSpc>
              <a:spcAft>
                <a:spcPct val="35000"/>
              </a:spcAft>
            </a:pPr>
            <a:endParaRPr kumimoji="1" lang="en-US" altLang="ja-JP" kern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4423959" y="4484636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テキスト ボックス 8"/>
          <p:cNvSpPr txBox="1">
            <a:spLocks noChangeArrowheads="1"/>
          </p:cNvSpPr>
          <p:nvPr/>
        </p:nvSpPr>
        <p:spPr bwMode="auto">
          <a:xfrm>
            <a:off x="5865066" y="5784266"/>
            <a:ext cx="1486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 smtClean="0"/>
              <a:t>2024</a:t>
            </a:r>
            <a:r>
              <a:rPr lang="ja-JP" altLang="en-US" dirty="0" smtClean="0"/>
              <a:t>年</a:t>
            </a:r>
            <a:r>
              <a:rPr lang="en-US" altLang="ja-JP" dirty="0"/>
              <a:t>12</a:t>
            </a:r>
            <a:r>
              <a:rPr lang="ja-JP" altLang="en-US" dirty="0"/>
              <a:t>月</a:t>
            </a:r>
          </a:p>
        </p:txBody>
      </p:sp>
      <p:sp>
        <p:nvSpPr>
          <p:cNvPr id="11" name="フリーフォーム 10"/>
          <p:cNvSpPr/>
          <p:nvPr/>
        </p:nvSpPr>
        <p:spPr>
          <a:xfrm>
            <a:off x="8082095" y="3590039"/>
            <a:ext cx="1258412" cy="983604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３月中旬</a:t>
            </a:r>
            <a:endParaRPr lang="en-US" altLang="ja-JP" sz="1292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総会</a:t>
            </a:r>
          </a:p>
        </p:txBody>
      </p:sp>
      <p:sp>
        <p:nvSpPr>
          <p:cNvPr id="12" name="円/楕円 11"/>
          <p:cNvSpPr/>
          <p:nvPr/>
        </p:nvSpPr>
        <p:spPr>
          <a:xfrm>
            <a:off x="7400271" y="4441260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V 字形矢印 12"/>
          <p:cNvSpPr/>
          <p:nvPr/>
        </p:nvSpPr>
        <p:spPr>
          <a:xfrm>
            <a:off x="67983" y="1525206"/>
            <a:ext cx="4355976" cy="1671125"/>
          </a:xfrm>
          <a:prstGeom prst="notched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円/楕円 13"/>
          <p:cNvSpPr/>
          <p:nvPr/>
        </p:nvSpPr>
        <p:spPr>
          <a:xfrm>
            <a:off x="3426184" y="2188604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円/楕円 14"/>
          <p:cNvSpPr/>
          <p:nvPr/>
        </p:nvSpPr>
        <p:spPr>
          <a:xfrm>
            <a:off x="2471562" y="2161396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6" name="直線コネクタ 15"/>
          <p:cNvCxnSpPr/>
          <p:nvPr/>
        </p:nvCxnSpPr>
        <p:spPr>
          <a:xfrm>
            <a:off x="1740114" y="1412776"/>
            <a:ext cx="0" cy="4015024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 16"/>
          <p:cNvSpPr/>
          <p:nvPr/>
        </p:nvSpPr>
        <p:spPr>
          <a:xfrm>
            <a:off x="4259512" y="1877144"/>
            <a:ext cx="2184786" cy="958437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ctr" anchorCtr="1">
            <a:noAutofit/>
          </a:bodyPr>
          <a:lstStyle/>
          <a:p>
            <a:pPr algn="ctr" defTabSz="820636">
              <a:spcAft>
                <a:spcPts val="0"/>
              </a:spcAft>
            </a:pPr>
            <a:r>
              <a:rPr lang="en-US" altLang="ja-JP" sz="2769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2023</a:t>
            </a:r>
            <a:r>
              <a:rPr lang="ja-JP" altLang="en-US" sz="2769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年度</a:t>
            </a:r>
            <a:r>
              <a:rPr lang="ja-JP" altLang="en-US" sz="2769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会計</a:t>
            </a:r>
          </a:p>
        </p:txBody>
      </p:sp>
      <p:cxnSp>
        <p:nvCxnSpPr>
          <p:cNvPr id="18" name="直線矢印コネクタ 17"/>
          <p:cNvCxnSpPr>
            <a:cxnSpLocks/>
          </p:cNvCxnSpPr>
          <p:nvPr/>
        </p:nvCxnSpPr>
        <p:spPr>
          <a:xfrm flipV="1">
            <a:off x="1814198" y="5073743"/>
            <a:ext cx="4918042" cy="35997"/>
          </a:xfrm>
          <a:prstGeom prst="straightConnector1">
            <a:avLst/>
          </a:prstGeom>
          <a:ln w="1143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/>
        </p:nvSpPr>
        <p:spPr>
          <a:xfrm>
            <a:off x="5821691" y="4450431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フリーフォーム 19"/>
          <p:cNvSpPr/>
          <p:nvPr/>
        </p:nvSpPr>
        <p:spPr>
          <a:xfrm>
            <a:off x="3738642" y="3627837"/>
            <a:ext cx="1690038" cy="983604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８月頃</a:t>
            </a:r>
            <a:endParaRPr lang="en-US" altLang="ja-JP" sz="1292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中間監査</a:t>
            </a:r>
          </a:p>
        </p:txBody>
      </p:sp>
      <p:sp>
        <p:nvSpPr>
          <p:cNvPr id="21" name="円/楕円 20"/>
          <p:cNvSpPr/>
          <p:nvPr/>
        </p:nvSpPr>
        <p:spPr>
          <a:xfrm>
            <a:off x="8414229" y="4428985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フリーフォーム 21"/>
          <p:cNvSpPr/>
          <p:nvPr/>
        </p:nvSpPr>
        <p:spPr>
          <a:xfrm>
            <a:off x="2774110" y="5229430"/>
            <a:ext cx="3181566" cy="458909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en-US" altLang="ja-JP" sz="2585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202</a:t>
            </a:r>
            <a:r>
              <a:rPr lang="en-US" altLang="ja-JP" sz="2585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585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年</a:t>
            </a:r>
            <a:r>
              <a:rPr lang="ja-JP" altLang="en-US" sz="2585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事業年度</a:t>
            </a:r>
            <a:endParaRPr lang="ja-JP" altLang="en-US" sz="4062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円/楕円 22"/>
          <p:cNvSpPr/>
          <p:nvPr/>
        </p:nvSpPr>
        <p:spPr>
          <a:xfrm>
            <a:off x="732068" y="2168497"/>
            <a:ext cx="449857" cy="41778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フリーフォーム 23"/>
          <p:cNvSpPr/>
          <p:nvPr/>
        </p:nvSpPr>
        <p:spPr>
          <a:xfrm>
            <a:off x="1577839" y="3431656"/>
            <a:ext cx="2184786" cy="958437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ctr" anchorCtr="1">
            <a:noAutofit/>
          </a:bodyPr>
          <a:lstStyle/>
          <a:p>
            <a:pPr algn="ctr" defTabSz="820636">
              <a:spcAft>
                <a:spcPts val="0"/>
              </a:spcAft>
            </a:pPr>
            <a:r>
              <a:rPr lang="en-US" altLang="ja-JP" sz="2769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2024</a:t>
            </a:r>
            <a:r>
              <a:rPr lang="ja-JP" altLang="en-US" sz="2769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年度</a:t>
            </a:r>
            <a:r>
              <a:rPr lang="ja-JP" altLang="en-US" sz="2769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会計</a:t>
            </a:r>
          </a:p>
        </p:txBody>
      </p:sp>
      <p:sp>
        <p:nvSpPr>
          <p:cNvPr id="25" name="フリーフォーム 24"/>
          <p:cNvSpPr/>
          <p:nvPr/>
        </p:nvSpPr>
        <p:spPr>
          <a:xfrm>
            <a:off x="103199" y="1423658"/>
            <a:ext cx="1690038" cy="753350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80000"/>
              </a:lnSpc>
              <a:spcAft>
                <a:spcPct val="35000"/>
              </a:spcAft>
            </a:pPr>
            <a:r>
              <a:rPr lang="en-US" altLang="ja-JP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２月</a:t>
            </a:r>
            <a:endParaRPr lang="en-US" altLang="ja-JP" sz="2215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defTabSz="820636">
              <a:lnSpc>
                <a:spcPct val="80000"/>
              </a:lnSpc>
              <a:spcAft>
                <a:spcPts val="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直前監査</a:t>
            </a:r>
          </a:p>
        </p:txBody>
      </p:sp>
      <p:cxnSp>
        <p:nvCxnSpPr>
          <p:cNvPr id="26" name="直線コネクタ 25"/>
          <p:cNvCxnSpPr/>
          <p:nvPr/>
        </p:nvCxnSpPr>
        <p:spPr>
          <a:xfrm flipH="1">
            <a:off x="6804248" y="3826016"/>
            <a:ext cx="0" cy="192698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フリーフォーム 26"/>
          <p:cNvSpPr/>
          <p:nvPr/>
        </p:nvSpPr>
        <p:spPr>
          <a:xfrm>
            <a:off x="5154941" y="3614325"/>
            <a:ext cx="1690038" cy="983604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en-US" altLang="ja-JP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２月頃</a:t>
            </a:r>
            <a:endParaRPr lang="en-US" altLang="ja-JP" sz="1292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直前監査</a:t>
            </a:r>
          </a:p>
        </p:txBody>
      </p:sp>
      <p:sp>
        <p:nvSpPr>
          <p:cNvPr id="28" name="フリーフォーム 27"/>
          <p:cNvSpPr/>
          <p:nvPr/>
        </p:nvSpPr>
        <p:spPr>
          <a:xfrm>
            <a:off x="6777866" y="3805954"/>
            <a:ext cx="1690038" cy="767689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en-US" altLang="ja-JP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1292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月上旬</a:t>
            </a:r>
            <a:endParaRPr lang="en-US" altLang="ja-JP" sz="1292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本外部監査</a:t>
            </a:r>
          </a:p>
        </p:txBody>
      </p:sp>
      <p:sp>
        <p:nvSpPr>
          <p:cNvPr id="29" name="フリーフォーム 28"/>
          <p:cNvSpPr/>
          <p:nvPr/>
        </p:nvSpPr>
        <p:spPr>
          <a:xfrm>
            <a:off x="299561" y="3458662"/>
            <a:ext cx="1444926" cy="983604"/>
          </a:xfrm>
          <a:custGeom>
            <a:avLst/>
            <a:gdLst>
              <a:gd name="connsiteX0" fmla="*/ 0 w 2519511"/>
              <a:gd name="connsiteY0" fmla="*/ 0 h 1810385"/>
              <a:gd name="connsiteX1" fmla="*/ 2519511 w 2519511"/>
              <a:gd name="connsiteY1" fmla="*/ 0 h 1810385"/>
              <a:gd name="connsiteX2" fmla="*/ 2519511 w 2519511"/>
              <a:gd name="connsiteY2" fmla="*/ 1810385 h 1810385"/>
              <a:gd name="connsiteX3" fmla="*/ 0 w 2519511"/>
              <a:gd name="connsiteY3" fmla="*/ 1810385 h 1810385"/>
              <a:gd name="connsiteX4" fmla="*/ 0 w 2519511"/>
              <a:gd name="connsiteY4" fmla="*/ 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511" h="1810385">
                <a:moveTo>
                  <a:pt x="0" y="0"/>
                </a:moveTo>
                <a:lnTo>
                  <a:pt x="2519511" y="0"/>
                </a:lnTo>
                <a:lnTo>
                  <a:pt x="2519511" y="1810385"/>
                </a:lnTo>
                <a:lnTo>
                  <a:pt x="0" y="18103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1298" tIns="131298" rIns="131298" bIns="131298" numCol="1" spcCol="1270" anchor="b" anchorCtr="0">
            <a:noAutofit/>
          </a:bodyPr>
          <a:lstStyle/>
          <a:p>
            <a:pPr algn="ctr" defTabSz="820636">
              <a:lnSpc>
                <a:spcPct val="90000"/>
              </a:lnSpc>
              <a:spcAft>
                <a:spcPct val="35000"/>
              </a:spcAft>
            </a:pPr>
            <a:r>
              <a:rPr lang="ja-JP" altLang="en-US" sz="2215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予算立案</a:t>
            </a:r>
            <a:endParaRPr lang="ja-JP" altLang="en-US" sz="3692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0" name="テキスト ボックス 7"/>
          <p:cNvSpPr txBox="1">
            <a:spLocks noChangeArrowheads="1"/>
          </p:cNvSpPr>
          <p:nvPr/>
        </p:nvSpPr>
        <p:spPr bwMode="auto">
          <a:xfrm>
            <a:off x="1815918" y="4519890"/>
            <a:ext cx="1528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 smtClean="0"/>
              <a:t>2024</a:t>
            </a:r>
            <a:r>
              <a:rPr lang="ja-JP" altLang="en-US" dirty="0" smtClean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591363280"/>
      </p:ext>
    </p:extLst>
  </p:cSld>
  <p:clrMapOvr>
    <a:masterClrMapping/>
  </p:clrMapOvr>
</p:sld>
</file>

<file path=ppt/theme/theme1.xml><?xml version="1.0" encoding="utf-8"?>
<a:theme xmlns:a="http://schemas.openxmlformats.org/drawingml/2006/main" name="doc_5dcb40554b07008292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doc_5dcb40554b070082925</Template>
  <TotalTime>2387</TotalTime>
  <Words>1035</Words>
  <Application>Microsoft Office PowerPoint</Application>
  <PresentationFormat>画面に合わせる (4:3)</PresentationFormat>
  <Paragraphs>451</Paragraphs>
  <Slides>54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54</vt:i4>
      </vt:variant>
    </vt:vector>
  </HeadingPairs>
  <TitlesOfParts>
    <vt:vector size="55" baseType="lpstr">
      <vt:lpstr>doc_5dcb40554b070082925</vt:lpstr>
      <vt:lpstr>PowerPoint プレゼンテーション</vt:lpstr>
      <vt:lpstr>PowerPoint プレゼンテーション</vt:lpstr>
      <vt:lpstr>１．会計について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地区・ブロック協議会の会計</vt:lpstr>
      <vt:lpstr>PowerPoint プレゼンテーション</vt:lpstr>
      <vt:lpstr>２．見積書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３．講師契約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４．会場を借りる場合</vt:lpstr>
      <vt:lpstr>PowerPoint プレゼンテーション</vt:lpstr>
      <vt:lpstr>PowerPoint プレゼンテーション</vt:lpstr>
      <vt:lpstr>５．映像作成がある場合</vt:lpstr>
      <vt:lpstr>PowerPoint プレゼンテーション</vt:lpstr>
      <vt:lpstr>PowerPoint プレゼンテーション</vt:lpstr>
      <vt:lpstr>６．ポスター・チラシの作成がある場合</vt:lpstr>
      <vt:lpstr>PowerPoint プレゼンテーション</vt:lpstr>
      <vt:lpstr>PowerPoint プレゼンテーション</vt:lpstr>
      <vt:lpstr>PowerPoint プレゼンテーション</vt:lpstr>
      <vt:lpstr>７．印刷物・ＨＰ作成がある場合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現金を持たない。 通帳を捨てない。 領収証を失くさない。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北口 崇</dc:creator>
  <cp:lastModifiedBy>manager</cp:lastModifiedBy>
  <cp:revision>56</cp:revision>
  <dcterms:created xsi:type="dcterms:W3CDTF">2019-10-09T04:09:04Z</dcterms:created>
  <dcterms:modified xsi:type="dcterms:W3CDTF">2023-07-26T00:52:01Z</dcterms:modified>
</cp:coreProperties>
</file>